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F35768-6547-234E-A26C-3A519384A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71DD7A6-6CFB-9A4B-9876-CED59A435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605262-DE05-9248-B58F-F52CE9969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81AC-DFB4-6946-91DA-ADF5D433E3DC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4FD8046-CE64-D449-9010-01CFBD197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BFC6BE-3A7B-BE4A-BDEB-49F34243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862F-C97F-A64C-90E9-502384C05B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62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FE5E36-C5BA-CE43-881C-32EA4DDE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9BB4551-55E4-614E-82B4-E686EEEB1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61A44B6-B18C-AF48-B039-55B0710F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81AC-DFB4-6946-91DA-ADF5D433E3DC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4D2E4E0-7CF6-BB48-923B-7C509427E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63B8B5-1119-CA41-A54C-1CC847908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862F-C97F-A64C-90E9-502384C05B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856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3A151D9-B17D-3C49-AF73-1B6DD48C6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7C203FD-C22D-2B44-9A4D-EE5F302C0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A9A71F-E728-C546-927F-14EB810A1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81AC-DFB4-6946-91DA-ADF5D433E3DC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7F07DB-10AE-694A-A40F-2F61EAE0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5405D7-0BB8-9A4F-99B7-A9B233F5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862F-C97F-A64C-90E9-502384C05B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927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792814-87B4-D141-BAFE-0C65AC396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24C670-1E55-EC41-9237-9C51E05DC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0D21B1B-5D78-F345-A2FC-CE0DFFC59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81AC-DFB4-6946-91DA-ADF5D433E3DC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486C6FF-D496-814E-AC40-B0C8C85CA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AF9D6A1-0CD6-8F4C-97C0-D14B7BE6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862F-C97F-A64C-90E9-502384C05B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586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B28339-B7CA-D845-BD22-0290C70F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0BADB1C-BBFD-0144-AD14-A670ED060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460FCD-7D2D-1F44-A1B5-6DFA64C8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81AC-DFB4-6946-91DA-ADF5D433E3DC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4FC6A8-A6CE-E04F-9AF2-7B029E041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76306C-720A-0143-BEF2-9D0B275F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862F-C97F-A64C-90E9-502384C05B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161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922CD2-D9A5-A348-BCE4-AD45B002F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466B24-59D6-3D42-B934-E4D8E4664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0CEC01A-FAEA-5947-857E-5C21E0632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DEC1FC6-FC19-A144-A615-CA3338A3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81AC-DFB4-6946-91DA-ADF5D433E3DC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E985B5A-3B8E-904F-B8A7-542A3857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366AC47-74D6-C74E-B6D1-0B6E1644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862F-C97F-A64C-90E9-502384C05B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115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55A87B-C1D7-A543-B4CF-204F1BB5A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786D8FB-D8D3-EA40-854B-870F27350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739825-E883-CE46-AB28-67A43BD1F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0FD436-02A4-D643-B9F5-D04B6521A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26A1378-558F-534A-822F-9758CFB17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7A2C83F-2D9A-5D48-8D70-1FCC7B08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81AC-DFB4-6946-91DA-ADF5D433E3DC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1494CCE-D279-D244-9EF5-8D02EA5AC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2D30452-6B8E-8E4A-81EF-1626AFAB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862F-C97F-A64C-90E9-502384C05B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867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8DBEC0-420E-5244-A716-3FC0B1C3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C3D5515-DF59-4249-94E2-926901CE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81AC-DFB4-6946-91DA-ADF5D433E3DC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25FEA7A-BBE8-C34D-81DB-2AEBDD534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3CFD7C6-ABAF-6B42-A69C-1D458F20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862F-C97F-A64C-90E9-502384C05B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015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41EDF4D-65E9-2341-AF0F-E4489DA21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81AC-DFB4-6946-91DA-ADF5D433E3DC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F70297F-3480-4248-9985-A1594EE9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6EE1B8A-9FD5-B347-8DCA-2112C0D4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862F-C97F-A64C-90E9-502384C05B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897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F92094-7C70-4F4E-9364-5A9E1B40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5DAB81-C5CF-0248-B9ED-FC555696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8643123-BD9C-CF45-9FB5-77E8FCA10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645D06B-93C5-644B-912F-320767A8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81AC-DFB4-6946-91DA-ADF5D433E3DC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C2712-8F51-2344-9769-7508C83F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313A36B-A65A-DE41-BFED-823ACA72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862F-C97F-A64C-90E9-502384C05B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58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2D32E5-D494-4948-BF77-00C74A40D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42A5104-212D-C147-B9E7-47CF413E5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72FF97A-7B58-F64D-BCF4-87E2EDD2E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66C4DB5-011C-2D44-B4A2-7AA0F6331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81AC-DFB4-6946-91DA-ADF5D433E3DC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54154DF-E33F-BB43-BCEE-94F03047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87B229C-C3B3-594E-849F-1ED23E36E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862F-C97F-A64C-90E9-502384C05B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172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DD4BDFF-B988-D543-B11F-32EA552A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D06DB3-C432-A34B-8DC6-123956ECD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7D8CE4-6C4D-9C4A-8D17-6068EF7E4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381AC-DFB4-6946-91DA-ADF5D433E3DC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41B33F-9356-6342-B189-7647BF6B9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7EF738-6471-0E49-82D1-75715F0C7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C862F-C97F-A64C-90E9-502384C05B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261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6">
            <a:extLst>
              <a:ext uri="{FF2B5EF4-FFF2-40B4-BE49-F238E27FC236}">
                <a16:creationId xmlns:a16="http://schemas.microsoft.com/office/drawing/2014/main" id="{06A157CC-6D5A-1D42-BC2A-0927B4EC59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41" y="34397"/>
            <a:ext cx="6670513" cy="678920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4C919BE-2B18-EC47-BAF2-03423FFC6E2A}"/>
              </a:ext>
            </a:extLst>
          </p:cNvPr>
          <p:cNvSpPr txBox="1"/>
          <p:nvPr/>
        </p:nvSpPr>
        <p:spPr>
          <a:xfrm>
            <a:off x="6990112" y="161800"/>
            <a:ext cx="492232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4400">
                <a:latin typeface="Colonna MT" panose="02000000000000000000" pitchFamily="2" charset="0"/>
                <a:ea typeface="Colonna MT" panose="02000000000000000000" pitchFamily="2" charset="0"/>
              </a:rPr>
              <a:t>SPEIDERÅRET</a:t>
            </a:r>
            <a:r>
              <a:rPr lang="nb-NO" sz="4400">
                <a:latin typeface="Blackadder ITC" pitchFamily="82" charset="0"/>
              </a:rPr>
              <a:t> </a:t>
            </a:r>
            <a:r>
              <a:rPr lang="nb-NO" sz="4400">
                <a:latin typeface="Colonna MT" pitchFamily="82" charset="0"/>
              </a:rPr>
              <a:t>2020</a:t>
            </a:r>
          </a:p>
          <a:p>
            <a:pPr algn="l"/>
            <a:endParaRPr lang="nb-NO" sz="3600">
              <a:latin typeface="Baskerville Old Face" panose="02020602080505020303" pitchFamily="18" charset="0"/>
              <a:cs typeface="Cavolini" panose="03000502040302020204" pitchFamily="66" charset="0"/>
            </a:endParaRPr>
          </a:p>
          <a:p>
            <a:pPr algn="l"/>
            <a:endParaRPr lang="nb-NO" sz="3600">
              <a:latin typeface="Baskerville Old Face" panose="02020602080505020303" pitchFamily="18" charset="0"/>
              <a:cs typeface="Cavolini" panose="03000502040302020204" pitchFamily="66" charset="0"/>
            </a:endParaRPr>
          </a:p>
          <a:p>
            <a:pPr algn="l"/>
            <a:endParaRPr lang="nb-NO" sz="3600">
              <a:latin typeface="Baskerville Old Face" panose="02020602080505020303" pitchFamily="18" charset="0"/>
              <a:cs typeface="Cavolini" panose="03000502040302020204" pitchFamily="66" charset="0"/>
            </a:endParaRPr>
          </a:p>
          <a:p>
            <a:pPr algn="l"/>
            <a:r>
              <a:rPr lang="nb-NO" sz="3600">
                <a:latin typeface="Baskerville Old Face" panose="02020602080505020303" pitchFamily="18" charset="0"/>
                <a:cs typeface="Cavolini" panose="03000502040302020204" pitchFamily="66" charset="0"/>
              </a:rPr>
              <a:t>For</a:t>
            </a:r>
          </a:p>
          <a:p>
            <a:pPr algn="l"/>
            <a:r>
              <a:rPr lang="nb-NO" sz="3600">
                <a:latin typeface="Baskerville Old Face" panose="02020602080505020303" pitchFamily="18" charset="0"/>
                <a:cs typeface="Cavolini" panose="03000502040302020204" pitchFamily="66" charset="0"/>
              </a:rPr>
              <a:t>Marker speidergruppe</a:t>
            </a:r>
          </a:p>
          <a:p>
            <a:pPr algn="l"/>
            <a:endParaRPr lang="nb-NO" sz="3600">
              <a:latin typeface="Baskerville Old Face" panose="02020602080505020303" pitchFamily="18" charset="0"/>
              <a:cs typeface="Cavolini" panose="03000502040302020204" pitchFamily="66" charset="0"/>
            </a:endParaRPr>
          </a:p>
          <a:p>
            <a:pPr algn="l"/>
            <a:endParaRPr lang="nb-NO" sz="3600">
              <a:latin typeface="Baskerville Old Face" panose="02020602080505020303" pitchFamily="18" charset="0"/>
              <a:cs typeface="Cavolini" panose="03000502040302020204" pitchFamily="66" charset="0"/>
            </a:endParaRPr>
          </a:p>
          <a:p>
            <a:pPr algn="l"/>
            <a:endParaRPr lang="nb-NO" sz="3600">
              <a:latin typeface="Baskerville Old Face" panose="02020602080505020303" pitchFamily="18" charset="0"/>
              <a:cs typeface="Cavolini" panose="03000502040302020204" pitchFamily="66" charset="0"/>
            </a:endParaRPr>
          </a:p>
          <a:p>
            <a:pPr algn="l"/>
            <a:endParaRPr lang="nb-NO" sz="3600">
              <a:latin typeface="Baskerville Old Face" panose="02020602080505020303" pitchFamily="18" charset="0"/>
              <a:cs typeface="Cavolini" panose="03000502040302020204" pitchFamily="66" charset="0"/>
            </a:endParaRPr>
          </a:p>
          <a:p>
            <a:pPr algn="l"/>
            <a:r>
              <a:rPr lang="nb-NO" sz="3200">
                <a:latin typeface="Baskerville Old Face" panose="02020602080505020303" pitchFamily="18" charset="0"/>
                <a:cs typeface="Cavolini" panose="03000502040302020204" pitchFamily="66" charset="0"/>
              </a:rPr>
              <a:t>Året med nye utfordringer…</a:t>
            </a:r>
            <a:r>
              <a:rPr lang="nb-NO" sz="3600">
                <a:latin typeface="Baskerville Old Face" panose="02020602080505020303" pitchFamily="18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3934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8585DC49-6281-6844-95B5-C7C9AD4AF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409" y="2111742"/>
            <a:ext cx="8128000" cy="392100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77771D9-7F75-D949-BABF-C75E7244792B}"/>
              </a:ext>
            </a:extLst>
          </p:cNvPr>
          <p:cNvSpPr txBox="1"/>
          <p:nvPr/>
        </p:nvSpPr>
        <p:spPr>
          <a:xfrm rot="10800000" flipV="1">
            <a:off x="-347849" y="374649"/>
            <a:ext cx="1150570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nb-NO" sz="3600">
                <a:latin typeface="Baskerville Old Face" panose="02020602080505020303" pitchFamily="18" charset="0"/>
              </a:rPr>
              <a:t>17.Mai </a:t>
            </a:r>
          </a:p>
          <a:p>
            <a:pPr algn="ctr"/>
            <a:r>
              <a:rPr lang="nb-NO" sz="3600">
                <a:latin typeface="Baskerville Old Face" panose="02020602080505020303" pitchFamily="18" charset="0"/>
              </a:rPr>
              <a:t>Var vi eneste gående tog, i vår kommune.</a:t>
            </a:r>
          </a:p>
        </p:txBody>
      </p:sp>
    </p:spTree>
    <p:extLst>
      <p:ext uri="{BB962C8B-B14F-4D97-AF65-F5344CB8AC3E}">
        <p14:creationId xmlns:p14="http://schemas.microsoft.com/office/powerpoint/2010/main" val="413538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D7E2C58A-A05E-6141-AFE5-DB7F92C5A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375" y="1338703"/>
            <a:ext cx="5563345" cy="279716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3AF5F49-C2F8-1345-8187-5AAA963CC454}"/>
              </a:ext>
            </a:extLst>
          </p:cNvPr>
          <p:cNvSpPr txBox="1"/>
          <p:nvPr/>
        </p:nvSpPr>
        <p:spPr>
          <a:xfrm>
            <a:off x="284514" y="197922"/>
            <a:ext cx="11219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400">
                <a:latin typeface="Baskerville Old Face" panose="02020602080505020303" pitchFamily="18" charset="0"/>
              </a:rPr>
              <a:t>Vi var heldige å få dra på sommerleir! </a:t>
            </a:r>
          </a:p>
          <a:p>
            <a:pPr algn="l"/>
            <a:r>
              <a:rPr lang="nb-NO" sz="2400">
                <a:latin typeface="Baskerville Old Face" panose="02020602080505020303" pitchFamily="18" charset="0"/>
              </a:rPr>
              <a:t>Da var smittepresset noe lavere og restriksjonene mindre..</a:t>
            </a:r>
          </a:p>
        </p:txBody>
      </p:sp>
      <p:pic>
        <p:nvPicPr>
          <p:cNvPr id="7" name="Bilde 7">
            <a:extLst>
              <a:ext uri="{FF2B5EF4-FFF2-40B4-BE49-F238E27FC236}">
                <a16:creationId xmlns:a16="http://schemas.microsoft.com/office/drawing/2014/main" id="{52C87E18-8D12-1744-A320-2D877EAD1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526" y="197922"/>
            <a:ext cx="2360695" cy="3380749"/>
          </a:xfrm>
          <a:prstGeom prst="rect">
            <a:avLst/>
          </a:prstGeom>
        </p:spPr>
      </p:pic>
      <p:pic>
        <p:nvPicPr>
          <p:cNvPr id="9" name="Bilde 9">
            <a:extLst>
              <a:ext uri="{FF2B5EF4-FFF2-40B4-BE49-F238E27FC236}">
                <a16:creationId xmlns:a16="http://schemas.microsoft.com/office/drawing/2014/main" id="{ABE89BC6-9584-C84B-A977-FCDD01F9AD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565" y="3888455"/>
            <a:ext cx="4412838" cy="2684476"/>
          </a:xfrm>
          <a:prstGeom prst="rect">
            <a:avLst/>
          </a:prstGeom>
        </p:spPr>
      </p:pic>
      <p:pic>
        <p:nvPicPr>
          <p:cNvPr id="13" name="Bilde 13">
            <a:extLst>
              <a:ext uri="{FF2B5EF4-FFF2-40B4-BE49-F238E27FC236}">
                <a16:creationId xmlns:a16="http://schemas.microsoft.com/office/drawing/2014/main" id="{57CBD773-A5E3-9C4E-B288-0C39D3A86F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53" y="2489937"/>
            <a:ext cx="2110775" cy="4082994"/>
          </a:xfrm>
          <a:prstGeom prst="rect">
            <a:avLst/>
          </a:prstGeom>
        </p:spPr>
      </p:pic>
      <p:pic>
        <p:nvPicPr>
          <p:cNvPr id="15" name="Bilde 15">
            <a:extLst>
              <a:ext uri="{FF2B5EF4-FFF2-40B4-BE49-F238E27FC236}">
                <a16:creationId xmlns:a16="http://schemas.microsoft.com/office/drawing/2014/main" id="{F56F7D46-9880-244C-B492-CC0AF6F6CA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584" y="4445656"/>
            <a:ext cx="3897704" cy="195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59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8C7A3159-8DE2-A942-BC0C-EAD086D3E294}"/>
              </a:ext>
            </a:extLst>
          </p:cNvPr>
          <p:cNvSpPr txBox="1"/>
          <p:nvPr/>
        </p:nvSpPr>
        <p:spPr>
          <a:xfrm>
            <a:off x="498516" y="235031"/>
            <a:ext cx="11194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>
                <a:latin typeface="Baskerville Old Face" panose="02020602080505020303" pitchFamily="18" charset="0"/>
              </a:rPr>
              <a:t>Når sommeren var over kunne vi ha speidermøter igjen, iaf ute👌</a:t>
            </a:r>
          </a:p>
          <a:p>
            <a:pPr algn="l"/>
            <a:r>
              <a:rPr lang="nb-NO" sz="3200">
                <a:latin typeface="Baskerville Old Face" panose="02020602080505020303" pitchFamily="18" charset="0"/>
              </a:rPr>
              <a:t>Så dette halvåret ble det planlagt og gjennomført utemøter.</a:t>
            </a:r>
          </a:p>
          <a:p>
            <a:pPr algn="l"/>
            <a:endParaRPr lang="nb-NO" sz="3200">
              <a:latin typeface="Baskerville Old Face" panose="02020602080505020303" pitchFamily="18" charset="0"/>
            </a:endParaRPr>
          </a:p>
          <a:p>
            <a:pPr algn="l"/>
            <a:r>
              <a:rPr lang="nb-NO" sz="3200">
                <a:latin typeface="Baskerville Old Face" panose="02020602080505020303" pitchFamily="18" charset="0"/>
              </a:rPr>
              <a:t>For noen tøffe speiderbarn vi har. For noen var det litt skummelt i mørket, i førsten, men de ble fort godt vandt, og til jul var alle sammen ganske så mye tryggere i mørket!</a:t>
            </a:r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06CD7681-F887-4647-8A5A-4669F36507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226" y="3067792"/>
            <a:ext cx="3882469" cy="3343123"/>
          </a:xfrm>
          <a:prstGeom prst="rect">
            <a:avLst/>
          </a:prstGeom>
        </p:spPr>
      </p:pic>
      <p:pic>
        <p:nvPicPr>
          <p:cNvPr id="7" name="Bilde 7">
            <a:extLst>
              <a:ext uri="{FF2B5EF4-FFF2-40B4-BE49-F238E27FC236}">
                <a16:creationId xmlns:a16="http://schemas.microsoft.com/office/drawing/2014/main" id="{CCA4EC1B-7254-FB4E-A254-7BE8B89668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" y="4433887"/>
            <a:ext cx="3409951" cy="2424113"/>
          </a:xfrm>
          <a:prstGeom prst="rect">
            <a:avLst/>
          </a:prstGeom>
        </p:spPr>
      </p:pic>
      <p:pic>
        <p:nvPicPr>
          <p:cNvPr id="9" name="Bilde 9">
            <a:extLst>
              <a:ext uri="{FF2B5EF4-FFF2-40B4-BE49-F238E27FC236}">
                <a16:creationId xmlns:a16="http://schemas.microsoft.com/office/drawing/2014/main" id="{F9F0069D-2562-A246-A281-1F55A61EF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274" y="4103396"/>
            <a:ext cx="2381443" cy="2754604"/>
          </a:xfrm>
          <a:prstGeom prst="rect">
            <a:avLst/>
          </a:prstGeom>
        </p:spPr>
      </p:pic>
      <p:pic>
        <p:nvPicPr>
          <p:cNvPr id="11" name="Bilde 11">
            <a:extLst>
              <a:ext uri="{FF2B5EF4-FFF2-40B4-BE49-F238E27FC236}">
                <a16:creationId xmlns:a16="http://schemas.microsoft.com/office/drawing/2014/main" id="{3E26F1AB-16E9-A143-8DEC-ECF76BDAB3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510" y="4393596"/>
            <a:ext cx="2007922" cy="246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8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BB9E162E-ABE2-9140-BC00-7EE93986AD9A}"/>
              </a:ext>
            </a:extLst>
          </p:cNvPr>
          <p:cNvSpPr txBox="1"/>
          <p:nvPr/>
        </p:nvSpPr>
        <p:spPr>
          <a:xfrm>
            <a:off x="272144" y="155616"/>
            <a:ext cx="1170214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>
                <a:latin typeface="Baskerville Old Face" panose="02020602080505020303" pitchFamily="18" charset="0"/>
              </a:rPr>
              <a:t>Vi fulgte nøye med på anbefalninger, smitteutbrudd ol avlyste når vi måtte, men gjorde det vi kunne for å få til det vi hadde planlagt. </a:t>
            </a:r>
          </a:p>
          <a:p>
            <a:pPr algn="l"/>
            <a:r>
              <a:rPr lang="nb-NO" sz="3200">
                <a:latin typeface="Baskerville Old Face" panose="02020602080505020303" pitchFamily="18" charset="0"/>
              </a:rPr>
              <a:t>Og jammen fikk vi hatt både 5.klasseleir,høstferietur og halloweenleir😄</a:t>
            </a:r>
          </a:p>
          <a:p>
            <a:pPr algn="l"/>
            <a:endParaRPr lang="nb-NO" sz="3200">
              <a:latin typeface="Baskerville Old Face" panose="02020602080505020303" pitchFamily="18" charset="0"/>
            </a:endParaRPr>
          </a:p>
          <a:p>
            <a:pPr algn="l"/>
            <a:endParaRPr lang="nb-NO" sz="3200">
              <a:latin typeface="Baskerville Old Face" panose="02020602080505020303" pitchFamily="18" charset="0"/>
            </a:endParaRPr>
          </a:p>
          <a:p>
            <a:pPr algn="l"/>
            <a:endParaRPr lang="nb-NO" sz="3200">
              <a:latin typeface="Baskerville Old Face" panose="02020602080505020303" pitchFamily="18" charset="0"/>
            </a:endParaRPr>
          </a:p>
          <a:p>
            <a:pPr algn="l"/>
            <a:endParaRPr lang="nb-NO" sz="3200">
              <a:latin typeface="Baskerville Old Face" panose="02020602080505020303" pitchFamily="18" charset="0"/>
            </a:endParaRPr>
          </a:p>
          <a:p>
            <a:pPr algn="l"/>
            <a:endParaRPr lang="nb-NO" sz="3200">
              <a:latin typeface="Baskerville Old Face" panose="02020602080505020303" pitchFamily="18" charset="0"/>
            </a:endParaRPr>
          </a:p>
          <a:p>
            <a:pPr algn="l"/>
            <a:endParaRPr lang="nb-NO" sz="3200">
              <a:latin typeface="Baskerville Old Face" panose="02020602080505020303" pitchFamily="18" charset="0"/>
            </a:endParaRPr>
          </a:p>
          <a:p>
            <a:pPr algn="l"/>
            <a:r>
              <a:rPr lang="nb-NO" sz="3200">
                <a:latin typeface="Baskerville Old Face" panose="02020602080505020303" pitchFamily="18" charset="0"/>
              </a:rPr>
              <a:t>Ikke helt som vi pleier, for vi hadde smittevern som førte det meste. Men ved å dele opp i mindre grupper, ha overnatting ulike dager og mye vasking og håndsprit, så fikk vi gjennomført.</a:t>
            </a:r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28A0F351-044A-D94E-90CF-C22C8BE603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407" y="1814401"/>
            <a:ext cx="4668487" cy="3185811"/>
          </a:xfrm>
          <a:prstGeom prst="rect">
            <a:avLst/>
          </a:prstGeom>
        </p:spPr>
      </p:pic>
      <p:pic>
        <p:nvPicPr>
          <p:cNvPr id="7" name="Bilde 7">
            <a:extLst>
              <a:ext uri="{FF2B5EF4-FFF2-40B4-BE49-F238E27FC236}">
                <a16:creationId xmlns:a16="http://schemas.microsoft.com/office/drawing/2014/main" id="{A8596EB8-687B-1348-A2E8-705C074D49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065" y="1927199"/>
            <a:ext cx="3127740" cy="2950917"/>
          </a:xfrm>
          <a:prstGeom prst="rect">
            <a:avLst/>
          </a:prstGeom>
        </p:spPr>
      </p:pic>
      <p:pic>
        <p:nvPicPr>
          <p:cNvPr id="9" name="Bilde 9">
            <a:extLst>
              <a:ext uri="{FF2B5EF4-FFF2-40B4-BE49-F238E27FC236}">
                <a16:creationId xmlns:a16="http://schemas.microsoft.com/office/drawing/2014/main" id="{8CAF06F7-EC98-6540-9BC8-310FC7E0C0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0" y="2142231"/>
            <a:ext cx="2865942" cy="285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20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CFEE4FCF-7608-624B-BBCD-A6F54CA62371}"/>
              </a:ext>
            </a:extLst>
          </p:cNvPr>
          <p:cNvSpPr txBox="1"/>
          <p:nvPr/>
        </p:nvSpPr>
        <p:spPr>
          <a:xfrm>
            <a:off x="185551" y="78610"/>
            <a:ext cx="115289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>
                <a:latin typeface="Baskerville Old Face" panose="02020602080505020303" pitchFamily="18" charset="0"/>
              </a:rPr>
              <a:t>På slutten av året var det igjen nye innstramminger pga smitteutvikling.</a:t>
            </a:r>
          </a:p>
          <a:p>
            <a:pPr algn="l"/>
            <a:r>
              <a:rPr lang="nb-NO" sz="3200">
                <a:latin typeface="Baskerville Old Face" panose="02020602080505020303" pitchFamily="18" charset="0"/>
              </a:rPr>
              <a:t>Så vår julegateåpning, lysmesse og juleavslutning ble litt anneledes det også.</a:t>
            </a:r>
          </a:p>
          <a:p>
            <a:pPr algn="l"/>
            <a:endParaRPr lang="nb-NO" sz="3200">
              <a:latin typeface="Baskerville Old Face" panose="02020602080505020303" pitchFamily="18" charset="0"/>
            </a:endParaRPr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3313689D-07DE-6046-8002-09ED93B3D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22" y="1653947"/>
            <a:ext cx="4333797" cy="2960111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FFC43183-2BF2-724D-8959-74E4A43480D0}"/>
              </a:ext>
            </a:extLst>
          </p:cNvPr>
          <p:cNvSpPr txBox="1"/>
          <p:nvPr/>
        </p:nvSpPr>
        <p:spPr>
          <a:xfrm>
            <a:off x="4922491" y="1818409"/>
            <a:ext cx="7083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>
                <a:latin typeface="Baskerville Old Face" panose="02020602080505020303" pitchFamily="18" charset="0"/>
              </a:rPr>
              <a:t>Vi laget fakkeltog, i stedet for julegateåpning og lysmesse. Til glede for Ørjes innbyggere.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9EDE8B8-D683-7142-A224-4FA58ED49FB1}"/>
              </a:ext>
            </a:extLst>
          </p:cNvPr>
          <p:cNvSpPr txBox="1"/>
          <p:nvPr/>
        </p:nvSpPr>
        <p:spPr>
          <a:xfrm>
            <a:off x="2399807" y="4784197"/>
            <a:ext cx="7911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>
                <a:latin typeface="Baskerville Old Face" panose="02020602080505020303" pitchFamily="18" charset="0"/>
              </a:rPr>
              <a:t>Og grøtfestene våre ble utendørs, vi var superheldige med været! Så det gikk fint, med varme klær og hodelykter.</a:t>
            </a:r>
          </a:p>
        </p:txBody>
      </p:sp>
    </p:spTree>
    <p:extLst>
      <p:ext uri="{BB962C8B-B14F-4D97-AF65-F5344CB8AC3E}">
        <p14:creationId xmlns:p14="http://schemas.microsoft.com/office/powerpoint/2010/main" val="3835733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074F1D-CE35-E540-A7C5-50BF46D82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585" y="396184"/>
            <a:ext cx="11576461" cy="6065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>
                <a:latin typeface="Baskerville Old Face" panose="02020602080505020303" pitchFamily="18" charset="0"/>
              </a:rPr>
              <a:t>Våre erfaringer</a:t>
            </a:r>
          </a:p>
          <a:p>
            <a:r>
              <a:rPr lang="nb-NO" sz="3200">
                <a:latin typeface="Baskerville Old Face" panose="02020602080505020303" pitchFamily="18" charset="0"/>
              </a:rPr>
              <a:t>Flere ledere gir mindre kaos.</a:t>
            </a:r>
          </a:p>
          <a:p>
            <a:r>
              <a:rPr lang="nb-NO" sz="3200">
                <a:latin typeface="Baskerville Old Face" panose="02020602080505020303" pitchFamily="18" charset="0"/>
              </a:rPr>
              <a:t>Det går fint å avlyse på kort varsel, selvom vi ikke liker å avlyse. </a:t>
            </a:r>
          </a:p>
          <a:p>
            <a:r>
              <a:rPr lang="nb-NO" sz="3200">
                <a:latin typeface="Baskerville Old Face" panose="02020602080505020303" pitchFamily="18" charset="0"/>
              </a:rPr>
              <a:t>Speidere er gode på tilpasse seg!</a:t>
            </a:r>
          </a:p>
          <a:p>
            <a:r>
              <a:rPr lang="nb-NO" sz="3200">
                <a:latin typeface="Baskerville Old Face" panose="02020602080505020303" pitchFamily="18" charset="0"/>
              </a:rPr>
              <a:t>Med flere gode erfaringer i mørket, blir man mindre redd for mørket. </a:t>
            </a:r>
          </a:p>
          <a:p>
            <a:r>
              <a:rPr lang="nb-NO" sz="3200">
                <a:latin typeface="Baskerville Old Face" panose="02020602080505020303" pitchFamily="18" charset="0"/>
              </a:rPr>
              <a:t>Ting tar ekstra tid når man er i en pandemi. </a:t>
            </a:r>
          </a:p>
          <a:p>
            <a:endParaRPr lang="nb-NO" sz="320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34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B5B39257-0CBC-6D4A-A81B-FB9C7FEDAAB3}"/>
              </a:ext>
            </a:extLst>
          </p:cNvPr>
          <p:cNvSpPr txBox="1"/>
          <p:nvPr/>
        </p:nvSpPr>
        <p:spPr>
          <a:xfrm>
            <a:off x="269669" y="-180110"/>
            <a:ext cx="116526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3600">
              <a:latin typeface="Baskerville Old Face" panose="02020602080505020303" pitchFamily="18" charset="0"/>
            </a:endParaRPr>
          </a:p>
          <a:p>
            <a:r>
              <a:rPr lang="nb-NO" sz="3600">
                <a:latin typeface="Baskerville Old Face" panose="02020602080505020303" pitchFamily="18" charset="0"/>
              </a:rPr>
              <a:t>Medlemstall i slutten av 2020:  111     (+5)</a:t>
            </a:r>
          </a:p>
          <a:p>
            <a:pPr marL="0" indent="0">
              <a:buNone/>
            </a:pPr>
            <a:r>
              <a:rPr lang="nb-NO" sz="3600">
                <a:latin typeface="Baskerville Old Face" panose="02020602080505020303" pitchFamily="18" charset="0"/>
              </a:rPr>
              <a:t>Bever- 27      (+10)</a:t>
            </a:r>
          </a:p>
          <a:p>
            <a:pPr marL="0" indent="0">
              <a:buNone/>
            </a:pPr>
            <a:r>
              <a:rPr lang="nb-NO" sz="3600">
                <a:latin typeface="Baskerville Old Face" panose="02020602080505020303" pitchFamily="18" charset="0"/>
              </a:rPr>
              <a:t>Flokk- 29       (+3)</a:t>
            </a:r>
          </a:p>
          <a:p>
            <a:pPr marL="0" indent="0">
              <a:buNone/>
            </a:pPr>
            <a:r>
              <a:rPr lang="nb-NO" sz="3600">
                <a:latin typeface="Baskerville Old Face" panose="02020602080505020303" pitchFamily="18" charset="0"/>
              </a:rPr>
              <a:t>Tropp- 32      (+1)</a:t>
            </a:r>
          </a:p>
          <a:p>
            <a:pPr marL="0" indent="0">
              <a:buNone/>
            </a:pPr>
            <a:r>
              <a:rPr lang="nb-NO" sz="3600">
                <a:latin typeface="Baskerville Old Face" panose="02020602080505020303" pitchFamily="18" charset="0"/>
              </a:rPr>
              <a:t>Rover- 11       (-9)</a:t>
            </a:r>
          </a:p>
          <a:p>
            <a:pPr marL="0" indent="0">
              <a:buNone/>
            </a:pPr>
            <a:r>
              <a:rPr lang="nb-NO" sz="3600">
                <a:latin typeface="Baskerville Old Face" panose="02020602080505020303" pitchFamily="18" charset="0"/>
              </a:rPr>
              <a:t>Ledere- 12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76280CC-0BFD-D543-98A6-687E4B2815A4}"/>
              </a:ext>
            </a:extLst>
          </p:cNvPr>
          <p:cNvSpPr txBox="1"/>
          <p:nvPr/>
        </p:nvSpPr>
        <p:spPr>
          <a:xfrm>
            <a:off x="2833749" y="5388181"/>
            <a:ext cx="524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600">
                <a:latin typeface="Baskerville Old Face" panose="02020602080505020303" pitchFamily="18" charset="0"/>
              </a:rPr>
              <a:t>Takk for oss.</a:t>
            </a:r>
          </a:p>
        </p:txBody>
      </p:sp>
    </p:spTree>
    <p:extLst>
      <p:ext uri="{BB962C8B-B14F-4D97-AF65-F5344CB8AC3E}">
        <p14:creationId xmlns:p14="http://schemas.microsoft.com/office/powerpoint/2010/main" val="402667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EBCE92-AFF9-5B44-9595-834C50DE8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389" y="482435"/>
            <a:ext cx="10599222" cy="5694528"/>
          </a:xfrm>
        </p:spPr>
        <p:txBody>
          <a:bodyPr/>
          <a:lstStyle/>
          <a:p>
            <a:r>
              <a:rPr lang="nb-NO"/>
              <a:t>Vi startet året på vanlig måte, med årsmøte og litt planlegging tidlig i januar. </a:t>
            </a:r>
          </a:p>
          <a:p>
            <a:r>
              <a:rPr lang="nb-NO"/>
              <a:t>Medlemstall:  106</a:t>
            </a:r>
          </a:p>
          <a:p>
            <a:pPr marL="0" indent="0">
              <a:buNone/>
            </a:pPr>
            <a:r>
              <a:rPr lang="nb-NO"/>
              <a:t>Bever- 17</a:t>
            </a:r>
          </a:p>
          <a:p>
            <a:pPr marL="0" indent="0">
              <a:buNone/>
            </a:pPr>
            <a:r>
              <a:rPr lang="nb-NO"/>
              <a:t>Flokk- 26</a:t>
            </a:r>
          </a:p>
          <a:p>
            <a:pPr marL="0" indent="0">
              <a:buNone/>
            </a:pPr>
            <a:r>
              <a:rPr lang="nb-NO"/>
              <a:t>Tropp- 31</a:t>
            </a:r>
          </a:p>
          <a:p>
            <a:pPr marL="0" indent="0">
              <a:buNone/>
            </a:pPr>
            <a:r>
              <a:rPr lang="nb-NO"/>
              <a:t>Rover- 20</a:t>
            </a:r>
          </a:p>
          <a:p>
            <a:pPr marL="0" indent="0">
              <a:buNone/>
            </a:pPr>
            <a:r>
              <a:rPr lang="nb-NO"/>
              <a:t>Ledere- 12</a:t>
            </a:r>
          </a:p>
          <a:p>
            <a:pPr marL="0" indent="0">
              <a:buNone/>
            </a:pPr>
            <a:endParaRPr lang="nb-NO"/>
          </a:p>
          <a:p>
            <a:r>
              <a:rPr lang="nb-NO"/>
              <a:t>Dette året har vi veldig mye å glede oss til!</a:t>
            </a:r>
          </a:p>
        </p:txBody>
      </p:sp>
    </p:spTree>
    <p:extLst>
      <p:ext uri="{BB962C8B-B14F-4D97-AF65-F5344CB8AC3E}">
        <p14:creationId xmlns:p14="http://schemas.microsoft.com/office/powerpoint/2010/main" val="380996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6">
            <a:extLst>
              <a:ext uri="{FF2B5EF4-FFF2-40B4-BE49-F238E27FC236}">
                <a16:creationId xmlns:a16="http://schemas.microsoft.com/office/drawing/2014/main" id="{6B31E941-4A9A-6249-B644-AE169C7C02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215" y="1235255"/>
            <a:ext cx="5763228" cy="4387489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2E9B0E7-8DF2-1142-841A-6D0E2F50A77F}"/>
              </a:ext>
            </a:extLst>
          </p:cNvPr>
          <p:cNvSpPr txBox="1"/>
          <p:nvPr/>
        </p:nvSpPr>
        <p:spPr>
          <a:xfrm>
            <a:off x="613557" y="1905506"/>
            <a:ext cx="5108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>
                <a:latin typeface="Baskerville Old Face" panose="02020602080505020303" pitchFamily="18" charset="0"/>
              </a:rPr>
              <a:t>Så var det kretsting hvor vår kjære gruppeleder Lene fikk hederes tegn, nest høyeste speider utmerkelse, av ØØK. </a:t>
            </a:r>
          </a:p>
          <a:p>
            <a:pPr algn="l"/>
            <a:endParaRPr lang="nb-NO" sz="3200">
              <a:latin typeface="Baskerville Old Face" panose="02020602080505020303" pitchFamily="18" charset="0"/>
            </a:endParaRPr>
          </a:p>
          <a:p>
            <a:pPr algn="l"/>
            <a:r>
              <a:rPr lang="nb-NO" sz="3200">
                <a:latin typeface="Baskerville Old Face" panose="02020602080505020303" pitchFamily="18" charset="0"/>
              </a:rPr>
              <a:t>Vel fortjent👏</a:t>
            </a:r>
          </a:p>
        </p:txBody>
      </p:sp>
    </p:spTree>
    <p:extLst>
      <p:ext uri="{BB962C8B-B14F-4D97-AF65-F5344CB8AC3E}">
        <p14:creationId xmlns:p14="http://schemas.microsoft.com/office/powerpoint/2010/main" val="363578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2">
            <a:extLst>
              <a:ext uri="{FF2B5EF4-FFF2-40B4-BE49-F238E27FC236}">
                <a16:creationId xmlns:a16="http://schemas.microsoft.com/office/drawing/2014/main" id="{8FBD7060-1D50-C74D-BCA1-CA6F22742E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514" y="2635800"/>
            <a:ext cx="3504540" cy="4079944"/>
          </a:xfrm>
          <a:prstGeom prst="rect">
            <a:avLst/>
          </a:prstGeom>
        </p:spPr>
      </p:pic>
      <p:pic>
        <p:nvPicPr>
          <p:cNvPr id="8" name="Bilde 8">
            <a:extLst>
              <a:ext uri="{FF2B5EF4-FFF2-40B4-BE49-F238E27FC236}">
                <a16:creationId xmlns:a16="http://schemas.microsoft.com/office/drawing/2014/main" id="{BCAFFDE3-033F-C642-BF25-EB1E19C59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03" y="389965"/>
            <a:ext cx="4500253" cy="3453103"/>
          </a:xfr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28C956B-A328-4247-8040-2AB0777CC09A}"/>
              </a:ext>
            </a:extLst>
          </p:cNvPr>
          <p:cNvSpPr txBox="1"/>
          <p:nvPr/>
        </p:nvSpPr>
        <p:spPr>
          <a:xfrm>
            <a:off x="5035632" y="532905"/>
            <a:ext cx="6555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800">
                <a:latin typeface="Baskerville Old Face" panose="02020602080505020303" pitchFamily="18" charset="0"/>
              </a:rPr>
              <a:t>Og så fikk vi en hyggelig «gave» som plussgruppe pga mange medlemmer. 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DD5CD6B-0BC7-B542-B3E6-A27E034AEC96}"/>
              </a:ext>
            </a:extLst>
          </p:cNvPr>
          <p:cNvSpPr txBox="1"/>
          <p:nvPr/>
        </p:nvSpPr>
        <p:spPr>
          <a:xfrm>
            <a:off x="8028214" y="2512125"/>
            <a:ext cx="38223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800">
                <a:latin typeface="Baskerville Old Face" panose="02020602080505020303" pitchFamily="18" charset="0"/>
              </a:rPr>
              <a:t>Våre speidere har noen flinke, snille og kreative foreldre, som ga oss denne helt spesielle bål kjelen. </a:t>
            </a:r>
          </a:p>
          <a:p>
            <a:pPr algn="l"/>
            <a:r>
              <a:rPr lang="nb-NO" sz="2800">
                <a:latin typeface="Baskerville Old Face" panose="02020602080505020303" pitchFamily="18" charset="0"/>
              </a:rPr>
              <a:t>Vi er heldige💕</a:t>
            </a:r>
          </a:p>
          <a:p>
            <a:pPr algn="l"/>
            <a:endParaRPr lang="nb-NO" sz="2800">
              <a:latin typeface="Baskerville Old Face" panose="02020602080505020303" pitchFamily="18" charset="0"/>
            </a:endParaRPr>
          </a:p>
          <a:p>
            <a:pPr algn="l"/>
            <a:endParaRPr lang="nb-NO" sz="280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9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F8ED83-84B5-3747-B346-300297DED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28" y="210291"/>
            <a:ext cx="11702143" cy="4269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>
                <a:latin typeface="Baskerville Old Face" panose="02020602080505020303" pitchFamily="18" charset="0"/>
              </a:rPr>
              <a:t>En av våre speidere var i Speideren#1.</a:t>
            </a:r>
          </a:p>
          <a:p>
            <a:pPr marL="0" indent="0">
              <a:buNone/>
            </a:pPr>
            <a:r>
              <a:rPr lang="nb-NO" sz="3600">
                <a:latin typeface="Baskerville Old Face" panose="02020602080505020303" pitchFamily="18" charset="0"/>
              </a:rPr>
              <a:t>Vi rakk å gjennomføre mange speidermøter,</a:t>
            </a:r>
          </a:p>
          <a:p>
            <a:pPr marL="0" indent="0">
              <a:buNone/>
            </a:pPr>
            <a:r>
              <a:rPr lang="nb-NO" sz="3600">
                <a:latin typeface="Baskerville Old Face" panose="02020602080505020303" pitchFamily="18" charset="0"/>
              </a:rPr>
              <a:t>en overnattingstur </a:t>
            </a:r>
          </a:p>
          <a:p>
            <a:pPr marL="0" indent="0">
              <a:buNone/>
            </a:pPr>
            <a:r>
              <a:rPr lang="nb-NO" sz="3600">
                <a:latin typeface="Baskerville Old Face" panose="02020602080505020303" pitchFamily="18" charset="0"/>
              </a:rPr>
              <a:t>og vinterferie-leir. </a:t>
            </a:r>
          </a:p>
          <a:p>
            <a:pPr marL="0" indent="0">
              <a:buNone/>
            </a:pPr>
            <a:r>
              <a:rPr lang="nb-NO" sz="3600">
                <a:latin typeface="Baskerville Old Face" panose="02020602080505020303" pitchFamily="18" charset="0"/>
              </a:rPr>
              <a:t>Venneforeningen vår og vi gjennomførte basar og loddsalg,</a:t>
            </a:r>
          </a:p>
          <a:p>
            <a:pPr marL="0" indent="0">
              <a:buNone/>
            </a:pPr>
            <a:r>
              <a:rPr lang="nb-NO" sz="3600">
                <a:latin typeface="Baskerville Old Face" panose="02020602080505020303" pitchFamily="18" charset="0"/>
              </a:rPr>
              <a:t>med inntekt til årets sommer leir. Som vi gledet oss veldig til!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98A08E69-0D0B-0249-9E2B-F741E56796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53" y="4904633"/>
            <a:ext cx="3485078" cy="1829666"/>
          </a:xfrm>
          <a:prstGeom prst="rect">
            <a:avLst/>
          </a:prstGeom>
        </p:spPr>
      </p:pic>
      <p:pic>
        <p:nvPicPr>
          <p:cNvPr id="6" name="Bilde 6">
            <a:extLst>
              <a:ext uri="{FF2B5EF4-FFF2-40B4-BE49-F238E27FC236}">
                <a16:creationId xmlns:a16="http://schemas.microsoft.com/office/drawing/2014/main" id="{389CC62F-8BEB-A446-94F5-A9E43038BB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5553" y="4047274"/>
            <a:ext cx="1569740" cy="2552444"/>
          </a:xfrm>
          <a:prstGeom prst="rect">
            <a:avLst/>
          </a:prstGeom>
        </p:spPr>
      </p:pic>
      <p:pic>
        <p:nvPicPr>
          <p:cNvPr id="8" name="Bilde 8">
            <a:extLst>
              <a:ext uri="{FF2B5EF4-FFF2-40B4-BE49-F238E27FC236}">
                <a16:creationId xmlns:a16="http://schemas.microsoft.com/office/drawing/2014/main" id="{1F562E56-82B5-CE44-AD21-0352800672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368" y="4148666"/>
            <a:ext cx="2434151" cy="2709334"/>
          </a:xfrm>
          <a:prstGeom prst="rect">
            <a:avLst/>
          </a:prstGeom>
        </p:spPr>
      </p:pic>
      <p:pic>
        <p:nvPicPr>
          <p:cNvPr id="10" name="Bilde 10">
            <a:extLst>
              <a:ext uri="{FF2B5EF4-FFF2-40B4-BE49-F238E27FC236}">
                <a16:creationId xmlns:a16="http://schemas.microsoft.com/office/drawing/2014/main" id="{1B199E56-D740-1F4D-95F1-976C0A510F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938" y="0"/>
            <a:ext cx="1576283" cy="2378522"/>
          </a:xfrm>
          <a:prstGeom prst="rect">
            <a:avLst/>
          </a:prstGeom>
        </p:spPr>
      </p:pic>
      <p:pic>
        <p:nvPicPr>
          <p:cNvPr id="12" name="Bilde 12">
            <a:extLst>
              <a:ext uri="{FF2B5EF4-FFF2-40B4-BE49-F238E27FC236}">
                <a16:creationId xmlns:a16="http://schemas.microsoft.com/office/drawing/2014/main" id="{ED213617-6462-2843-8AFD-B1B14C58B4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117" y="4311230"/>
            <a:ext cx="3695370" cy="245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5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5303BAD7-5BCD-F14F-9CC6-4FF296D73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0118" y="111331"/>
            <a:ext cx="14656569" cy="674666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DF29F74-096D-8E46-BC29-678DA3F66B90}"/>
              </a:ext>
            </a:extLst>
          </p:cNvPr>
          <p:cNvSpPr txBox="1"/>
          <p:nvPr/>
        </p:nvSpPr>
        <p:spPr>
          <a:xfrm>
            <a:off x="-1" y="751344"/>
            <a:ext cx="29317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4400">
                <a:solidFill>
                  <a:schemeClr val="bg1"/>
                </a:solidFill>
                <a:latin typeface="Baskerville Old Face" panose="02020602080505020303" pitchFamily="18" charset="0"/>
              </a:rPr>
              <a:t>Så kom 12.mars, corona og nedstenging av landet… </a:t>
            </a:r>
          </a:p>
        </p:txBody>
      </p:sp>
      <p:pic>
        <p:nvPicPr>
          <p:cNvPr id="7" name="Bilde 7">
            <a:extLst>
              <a:ext uri="{FF2B5EF4-FFF2-40B4-BE49-F238E27FC236}">
                <a16:creationId xmlns:a16="http://schemas.microsoft.com/office/drawing/2014/main" id="{77EB8800-D219-F34F-AB05-0C04BB6B1E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359" y="857113"/>
            <a:ext cx="5918920" cy="4622855"/>
          </a:xfrm>
          <a:prstGeom prst="rect">
            <a:avLst/>
          </a:prstGeom>
        </p:spPr>
      </p:pic>
      <p:pic>
        <p:nvPicPr>
          <p:cNvPr id="9" name="Bilde 9">
            <a:extLst>
              <a:ext uri="{FF2B5EF4-FFF2-40B4-BE49-F238E27FC236}">
                <a16:creationId xmlns:a16="http://schemas.microsoft.com/office/drawing/2014/main" id="{F869C32B-DA54-3242-9999-ED693ACD32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166" y="111331"/>
            <a:ext cx="6207306" cy="91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4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6AC66E5B-774B-8C40-9369-CED0380C3A83}"/>
              </a:ext>
            </a:extLst>
          </p:cNvPr>
          <p:cNvSpPr txBox="1"/>
          <p:nvPr/>
        </p:nvSpPr>
        <p:spPr>
          <a:xfrm>
            <a:off x="3637807" y="0"/>
            <a:ext cx="63325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6600" b="1">
                <a:latin typeface="Baskerville Old Face" panose="02020602080505020303" pitchFamily="18" charset="0"/>
              </a:rPr>
              <a:t>Hva gjør vi nå?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ADA0DD1-4543-FE49-B220-5F8AF93B9A10}"/>
              </a:ext>
            </a:extLst>
          </p:cNvPr>
          <p:cNvSpPr txBox="1"/>
          <p:nvPr/>
        </p:nvSpPr>
        <p:spPr>
          <a:xfrm>
            <a:off x="0" y="1107996"/>
            <a:ext cx="101558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sz="3600">
                <a:latin typeface="Baskerville Old Face" panose="02020602080505020303" pitchFamily="18" charset="0"/>
              </a:rPr>
              <a:t>Vi holder avstand, vasker hender og nyser i albuen!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sz="3600">
                <a:latin typeface="Baskerville Old Face" panose="02020602080505020303" pitchFamily="18" charset="0"/>
              </a:rPr>
              <a:t>Vi bruker Messenger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sz="3600">
                <a:latin typeface="Baskerville Old Face" panose="02020602080505020303" pitchFamily="18" charset="0"/>
              </a:rPr>
              <a:t>Vi bruker Facebook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sz="3600">
                <a:latin typeface="Baskerville Old Face" panose="02020602080505020303" pitchFamily="18" charset="0"/>
              </a:rPr>
              <a:t>Vi bruker naturen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sz="3600">
                <a:latin typeface="Baskerville Old Face" panose="02020602080505020303" pitchFamily="18" charset="0"/>
              </a:rPr>
              <a:t>Vi bruker postkasser</a:t>
            </a: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B19E73D9-5AC0-DD4A-AEEB-DC90645D2E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828" y="4339183"/>
            <a:ext cx="2093990" cy="2583159"/>
          </a:xfrm>
          <a:prstGeom prst="rect">
            <a:avLst/>
          </a:prstGeom>
        </p:spPr>
      </p:pic>
      <p:pic>
        <p:nvPicPr>
          <p:cNvPr id="8" name="Bilde 8">
            <a:extLst>
              <a:ext uri="{FF2B5EF4-FFF2-40B4-BE49-F238E27FC236}">
                <a16:creationId xmlns:a16="http://schemas.microsoft.com/office/drawing/2014/main" id="{33B8A7AF-9D9D-804F-9C58-130E20A9F5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82" y="5065623"/>
            <a:ext cx="1212274" cy="1396179"/>
          </a:xfrm>
          <a:prstGeom prst="rect">
            <a:avLst/>
          </a:prstGeom>
        </p:spPr>
      </p:pic>
      <p:pic>
        <p:nvPicPr>
          <p:cNvPr id="10" name="Bilde 10">
            <a:extLst>
              <a:ext uri="{FF2B5EF4-FFF2-40B4-BE49-F238E27FC236}">
                <a16:creationId xmlns:a16="http://schemas.microsoft.com/office/drawing/2014/main" id="{BD943599-C9C6-944F-A259-316CBCF4CC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066" y="4685027"/>
            <a:ext cx="1531979" cy="1891469"/>
          </a:xfrm>
          <a:prstGeom prst="rect">
            <a:avLst/>
          </a:prstGeom>
        </p:spPr>
      </p:pic>
      <p:pic>
        <p:nvPicPr>
          <p:cNvPr id="12" name="Bilde 12">
            <a:extLst>
              <a:ext uri="{FF2B5EF4-FFF2-40B4-BE49-F238E27FC236}">
                <a16:creationId xmlns:a16="http://schemas.microsoft.com/office/drawing/2014/main" id="{474536CD-215A-1946-BE7B-A1B7D9105A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12" y="4199611"/>
            <a:ext cx="1460137" cy="1732024"/>
          </a:xfrm>
          <a:prstGeom prst="rect">
            <a:avLst/>
          </a:prstGeom>
        </p:spPr>
      </p:pic>
      <p:pic>
        <p:nvPicPr>
          <p:cNvPr id="14" name="Bilde 14">
            <a:extLst>
              <a:ext uri="{FF2B5EF4-FFF2-40B4-BE49-F238E27FC236}">
                <a16:creationId xmlns:a16="http://schemas.microsoft.com/office/drawing/2014/main" id="{E2B44286-D240-B24F-83B3-76B01FBD8F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034" y="1716755"/>
            <a:ext cx="4307966" cy="2253563"/>
          </a:xfrm>
          <a:prstGeom prst="rect">
            <a:avLst/>
          </a:prstGeom>
        </p:spPr>
      </p:pic>
      <p:pic>
        <p:nvPicPr>
          <p:cNvPr id="16" name="Bilde 16">
            <a:extLst>
              <a:ext uri="{FF2B5EF4-FFF2-40B4-BE49-F238E27FC236}">
                <a16:creationId xmlns:a16="http://schemas.microsoft.com/office/drawing/2014/main" id="{4FD49BD1-CFCA-FE44-94BB-66D85145A7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247" y="4808147"/>
            <a:ext cx="4618184" cy="1645228"/>
          </a:xfrm>
          <a:prstGeom prst="rect">
            <a:avLst/>
          </a:prstGeom>
        </p:spPr>
      </p:pic>
      <p:pic>
        <p:nvPicPr>
          <p:cNvPr id="18" name="Bilde 18">
            <a:extLst>
              <a:ext uri="{FF2B5EF4-FFF2-40B4-BE49-F238E27FC236}">
                <a16:creationId xmlns:a16="http://schemas.microsoft.com/office/drawing/2014/main" id="{A3637797-CD64-C445-8F9A-5D94AEFFEE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577" y="3051956"/>
            <a:ext cx="2976356" cy="1756191"/>
          </a:xfrm>
          <a:prstGeom prst="rect">
            <a:avLst/>
          </a:prstGeom>
        </p:spPr>
      </p:pic>
      <p:pic>
        <p:nvPicPr>
          <p:cNvPr id="2" name="Bilde 2">
            <a:extLst>
              <a:ext uri="{FF2B5EF4-FFF2-40B4-BE49-F238E27FC236}">
                <a16:creationId xmlns:a16="http://schemas.microsoft.com/office/drawing/2014/main" id="{88C27C75-77B5-834C-81F3-5E1DA4CAB38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874" y="113173"/>
            <a:ext cx="2063081" cy="139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9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EFC56A6F-E1B7-AF41-84FD-475798A0866D}"/>
              </a:ext>
            </a:extLst>
          </p:cNvPr>
          <p:cNvSpPr txBox="1"/>
          <p:nvPr/>
        </p:nvSpPr>
        <p:spPr>
          <a:xfrm rot="10800000" flipV="1">
            <a:off x="121227" y="363915"/>
            <a:ext cx="1194954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2400">
                <a:latin typeface="Baskerville Old Face" panose="02020602080505020303" pitchFamily="18" charset="0"/>
              </a:rPr>
              <a:t>Facebook ble vår informasjons kanal til våre medlemmer. </a:t>
            </a:r>
          </a:p>
          <a:p>
            <a:pPr algn="l"/>
            <a:endParaRPr lang="nb-NO" sz="2400">
              <a:latin typeface="Baskerville Old Face" panose="02020602080505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2400">
                <a:latin typeface="Baskerville Old Face" panose="02020602080505020303" pitchFamily="18" charset="0"/>
              </a:rPr>
              <a:t>Noen ledere laget en natursti for bevere og småspeidere med familie, i nærområdet til speidertua vår, med innsending av svar som motivasjon.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sz="2400">
              <a:latin typeface="Baskerville Old Face" panose="02020602080505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2400">
                <a:latin typeface="Baskerville Old Face" panose="02020602080505020303" pitchFamily="18" charset="0"/>
              </a:rPr>
              <a:t>Noen ledere laget en litt lenger løype, med litt mer utfordrende oppg. til hele familien. Motivasjon, innsending av svar. Og trekning av premie.</a:t>
            </a:r>
          </a:p>
          <a:p>
            <a:pPr algn="l"/>
            <a:endParaRPr lang="nb-NO" sz="2400">
              <a:latin typeface="Baskerville Old Face" panose="02020602080505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2400">
                <a:latin typeface="Baskerville Old Face" panose="02020602080505020303" pitchFamily="18" charset="0"/>
              </a:rPr>
              <a:t>Vi lånte noen gode ideer fra andre speidergrupper, og oppfordret til «hjemme speiding» med ulike aktiviteter. Vi fikk mange fine bilder av gjennomførte aktiviteter.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sz="2400">
              <a:latin typeface="Baskerville Old Face" panose="020206020805050203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>
                <a:latin typeface="Baskerville Old Face" panose="02020602080505020303" pitchFamily="18" charset="0"/>
              </a:rPr>
              <a:t>Gruppeleder laget hyggelig overraskelse i konvolutt, som speiderne fikk i posten.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>
              <a:latin typeface="Baskerville Old Face" panose="020206020805050203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400">
              <a:latin typeface="Baskerville Old Face" panose="02020602080505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2400">
                <a:latin typeface="Baskerville Old Face" panose="02020602080505020303" pitchFamily="18" charset="0"/>
              </a:rPr>
              <a:t>Vår nett ansvarlig, ordnet kule konkurranser hver uke på FB.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sz="2400">
              <a:latin typeface="Baskerville Old Face" panose="02020602080505020303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sz="3200">
              <a:latin typeface="Baskerville Old Face" panose="02020602080505020303" pitchFamily="18" charset="0"/>
            </a:endParaRPr>
          </a:p>
        </p:txBody>
      </p:sp>
      <p:pic>
        <p:nvPicPr>
          <p:cNvPr id="2" name="Bilde 2">
            <a:extLst>
              <a:ext uri="{FF2B5EF4-FFF2-40B4-BE49-F238E27FC236}">
                <a16:creationId xmlns:a16="http://schemas.microsoft.com/office/drawing/2014/main" id="{606ABEAC-D955-4E44-8918-2B26208C2F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6851" y="4871391"/>
            <a:ext cx="2483921" cy="181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3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6">
            <a:extLst>
              <a:ext uri="{FF2B5EF4-FFF2-40B4-BE49-F238E27FC236}">
                <a16:creationId xmlns:a16="http://schemas.microsoft.com/office/drawing/2014/main" id="{643F7E8D-8856-D446-8E04-66F6336168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322" y="2136821"/>
            <a:ext cx="4712569" cy="2700354"/>
          </a:xfrm>
          <a:prstGeom prst="rect">
            <a:avLst/>
          </a:prstGeom>
        </p:spPr>
      </p:pic>
      <p:pic>
        <p:nvPicPr>
          <p:cNvPr id="4" name="Bilde 4">
            <a:extLst>
              <a:ext uri="{FF2B5EF4-FFF2-40B4-BE49-F238E27FC236}">
                <a16:creationId xmlns:a16="http://schemas.microsoft.com/office/drawing/2014/main" id="{1DC21AA4-851F-784A-93B2-8C7B4CEC3A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195" y="178385"/>
            <a:ext cx="4765787" cy="2419343"/>
          </a:xfrm>
          <a:prstGeom prst="rect">
            <a:avLst/>
          </a:prstGeom>
        </p:spPr>
      </p:pic>
      <p:pic>
        <p:nvPicPr>
          <p:cNvPr id="6" name="Bilde 6">
            <a:extLst>
              <a:ext uri="{FF2B5EF4-FFF2-40B4-BE49-F238E27FC236}">
                <a16:creationId xmlns:a16="http://schemas.microsoft.com/office/drawing/2014/main" id="{31F6B203-057C-2242-B732-D498BBD3F4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2607"/>
            <a:ext cx="2501322" cy="3548029"/>
          </a:xfrm>
          <a:prstGeom prst="rect">
            <a:avLst/>
          </a:prstGeom>
        </p:spPr>
      </p:pic>
      <p:pic>
        <p:nvPicPr>
          <p:cNvPr id="8" name="Bilde 8">
            <a:extLst>
              <a:ext uri="{FF2B5EF4-FFF2-40B4-BE49-F238E27FC236}">
                <a16:creationId xmlns:a16="http://schemas.microsoft.com/office/drawing/2014/main" id="{B7EE053B-3AC3-434A-ADDF-7ECC8D03F4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088" y="3131842"/>
            <a:ext cx="2066831" cy="2558418"/>
          </a:xfrm>
          <a:prstGeom prst="rect">
            <a:avLst/>
          </a:prstGeom>
        </p:spPr>
      </p:pic>
      <p:pic>
        <p:nvPicPr>
          <p:cNvPr id="10" name="Bilde 10">
            <a:extLst>
              <a:ext uri="{FF2B5EF4-FFF2-40B4-BE49-F238E27FC236}">
                <a16:creationId xmlns:a16="http://schemas.microsoft.com/office/drawing/2014/main" id="{5B10FE62-639D-6A4D-B690-E918DD0615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436" y="204469"/>
            <a:ext cx="2501322" cy="2168113"/>
          </a:xfrm>
          <a:prstGeom prst="rect">
            <a:avLst/>
          </a:prstGeom>
        </p:spPr>
      </p:pic>
      <p:pic>
        <p:nvPicPr>
          <p:cNvPr id="12" name="Bilde 12">
            <a:extLst>
              <a:ext uri="{FF2B5EF4-FFF2-40B4-BE49-F238E27FC236}">
                <a16:creationId xmlns:a16="http://schemas.microsoft.com/office/drawing/2014/main" id="{B2BD6FCD-31FC-1C40-BBD0-D6F94774C5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783" y="3112641"/>
            <a:ext cx="2495022" cy="3449068"/>
          </a:xfrm>
          <a:prstGeom prst="rect">
            <a:avLst/>
          </a:prstGeom>
        </p:spPr>
      </p:pic>
      <p:pic>
        <p:nvPicPr>
          <p:cNvPr id="14" name="Bilde 14">
            <a:extLst>
              <a:ext uri="{FF2B5EF4-FFF2-40B4-BE49-F238E27FC236}">
                <a16:creationId xmlns:a16="http://schemas.microsoft.com/office/drawing/2014/main" id="{5FD9BBA5-4862-F944-B916-532800E707A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7" y="3970281"/>
            <a:ext cx="3276686" cy="2709334"/>
          </a:xfrm>
          <a:prstGeom prst="rect">
            <a:avLst/>
          </a:prstGeom>
        </p:spPr>
      </p:pic>
      <p:pic>
        <p:nvPicPr>
          <p:cNvPr id="18" name="Bilde 18">
            <a:extLst>
              <a:ext uri="{FF2B5EF4-FFF2-40B4-BE49-F238E27FC236}">
                <a16:creationId xmlns:a16="http://schemas.microsoft.com/office/drawing/2014/main" id="{08263BFB-1A0D-E34C-966F-259B5BB327A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5441000" y="-52151"/>
            <a:ext cx="1874244" cy="1857460"/>
          </a:xfrm>
          <a:prstGeom prst="rect">
            <a:avLst/>
          </a:prstGeom>
        </p:spPr>
      </p:pic>
      <p:pic>
        <p:nvPicPr>
          <p:cNvPr id="20" name="Bilde 20">
            <a:extLst>
              <a:ext uri="{FF2B5EF4-FFF2-40B4-BE49-F238E27FC236}">
                <a16:creationId xmlns:a16="http://schemas.microsoft.com/office/drawing/2014/main" id="{E32822A7-F1E4-4647-B97B-785391F1527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050" y="3858081"/>
            <a:ext cx="3001626" cy="29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08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</Words>
  <Application>Microsoft Office PowerPoint</Application>
  <PresentationFormat>Widescreen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Baskerville Old Face</vt:lpstr>
      <vt:lpstr>Blackadder ITC</vt:lpstr>
      <vt:lpstr>Calibri</vt:lpstr>
      <vt:lpstr>Calibri Light</vt:lpstr>
      <vt:lpstr>Cavolini</vt:lpstr>
      <vt:lpstr>Colonna MT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Trine Lise Øwre</dc:creator>
  <cp:lastModifiedBy>Michael Zetterlund</cp:lastModifiedBy>
  <cp:revision>5</cp:revision>
  <dcterms:created xsi:type="dcterms:W3CDTF">2021-02-03T06:47:09Z</dcterms:created>
  <dcterms:modified xsi:type="dcterms:W3CDTF">2021-02-15T10:04:49Z</dcterms:modified>
</cp:coreProperties>
</file>