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4" r:id="rId11"/>
    <p:sldId id="265" r:id="rId12"/>
    <p:sldId id="266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B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743839-7A15-4F0E-A4C6-13BF53070370}" v="1388" dt="2022-01-30T22:31:11.5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42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8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3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27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81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21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07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0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63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84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15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43BDC-0553-40FA-A4DB-EDAAA606CFF6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1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f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3.jpeg"/><Relationship Id="rId10" Type="http://schemas.openxmlformats.org/officeDocument/2006/relationships/image" Target="../media/image26.jpeg"/><Relationship Id="rId4" Type="http://schemas.openxmlformats.org/officeDocument/2006/relationships/image" Target="../media/image21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16498" y="655128"/>
            <a:ext cx="5342301" cy="149961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n-US" sz="3600" b="1" dirty="0" err="1">
                <a:solidFill>
                  <a:srgbClr val="00B050"/>
                </a:solidFill>
                <a:cs typeface="Calibri Light"/>
              </a:rPr>
              <a:t>Fossekallen</a:t>
            </a:r>
            <a:r>
              <a:rPr lang="en-US" sz="3600" b="1" dirty="0">
                <a:solidFill>
                  <a:srgbClr val="00B050"/>
                </a:solidFill>
                <a:cs typeface="Calibri Light"/>
              </a:rPr>
              <a:t>  </a:t>
            </a:r>
            <a:r>
              <a:rPr lang="en-US" sz="3600" b="1" dirty="0" err="1">
                <a:solidFill>
                  <a:srgbClr val="00B050"/>
                </a:solidFill>
                <a:cs typeface="Calibri Light"/>
              </a:rPr>
              <a:t>speidergruppes</a:t>
            </a:r>
            <a:r>
              <a:rPr lang="en-US" sz="3600" b="1" dirty="0">
                <a:solidFill>
                  <a:srgbClr val="00B050"/>
                </a:solidFill>
                <a:cs typeface="Calibri Light"/>
              </a:rPr>
              <a:t> </a:t>
            </a:r>
            <a:r>
              <a:rPr lang="en-US" sz="3600" b="1" dirty="0" err="1">
                <a:solidFill>
                  <a:srgbClr val="00B050"/>
                </a:solidFill>
                <a:cs typeface="Calibri Light"/>
              </a:rPr>
              <a:t>tradisjoner</a:t>
            </a:r>
            <a:r>
              <a:rPr lang="en-US" sz="3600" b="1" dirty="0">
                <a:solidFill>
                  <a:srgbClr val="00B050"/>
                </a:solidFill>
                <a:cs typeface="Calibri Light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cs typeface="Calibri Light"/>
              </a:rPr>
              <a:t>og</a:t>
            </a:r>
            <a:r>
              <a:rPr lang="en-US" sz="3600" b="1" dirty="0">
                <a:solidFill>
                  <a:srgbClr val="00B050"/>
                </a:solidFill>
                <a:cs typeface="Calibri Light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cs typeface="Calibri Light"/>
              </a:rPr>
              <a:t>særpreg</a:t>
            </a:r>
            <a:r>
              <a:rPr lang="en-US" sz="3600" b="1" dirty="0">
                <a:solidFill>
                  <a:srgbClr val="00B050"/>
                </a:solidFill>
                <a:cs typeface="Calibri Light"/>
              </a:rPr>
              <a:t>.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16498" y="2267170"/>
            <a:ext cx="4613919" cy="813816"/>
          </a:xfrm>
        </p:spPr>
        <p:txBody>
          <a:bodyPr anchor="t">
            <a:normAutofit/>
          </a:bodyPr>
          <a:lstStyle/>
          <a:p>
            <a:pPr algn="l"/>
            <a:endParaRPr lang="en-US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Bilde 6" descr="Et bilde som inneholder fugl, utendørs, svart&#10;&#10;Automatisk generert beskrivelse">
            <a:extLst>
              <a:ext uri="{FF2B5EF4-FFF2-40B4-BE49-F238E27FC236}">
                <a16:creationId xmlns:a16="http://schemas.microsoft.com/office/drawing/2014/main" id="{183A8251-2045-4606-9D5D-2E65B04D0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569" y="95044"/>
            <a:ext cx="4629478" cy="3086319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7" descr="Et bilde som inneholder gress, utendørs, himmel, felt&#10;&#10;Automatisk generert beskrivelse">
            <a:extLst>
              <a:ext uri="{FF2B5EF4-FFF2-40B4-BE49-F238E27FC236}">
                <a16:creationId xmlns:a16="http://schemas.microsoft.com/office/drawing/2014/main" id="{F18C7AF9-CB36-47BB-AD9A-DE855A808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32340" y="3587453"/>
            <a:ext cx="3455611" cy="2591708"/>
          </a:xfrm>
          <a:prstGeom prst="rect">
            <a:avLst/>
          </a:prstGeom>
        </p:spPr>
      </p:pic>
      <p:pic>
        <p:nvPicPr>
          <p:cNvPr id="5" name="Bilde 5">
            <a:extLst>
              <a:ext uri="{FF2B5EF4-FFF2-40B4-BE49-F238E27FC236}">
                <a16:creationId xmlns:a16="http://schemas.microsoft.com/office/drawing/2014/main" id="{A97F4568-9A2C-44F2-BF94-8946FC6FB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655" y="3315854"/>
            <a:ext cx="3493308" cy="3455611"/>
          </a:xfrm>
          <a:prstGeom prst="rect">
            <a:avLst/>
          </a:prstGeom>
        </p:spPr>
      </p:pic>
      <p:pic>
        <p:nvPicPr>
          <p:cNvPr id="8" name="Bilde 7" descr="Et bilde som inneholder gress, utendørs&#10;&#10;Automatisk generert beskrivelse">
            <a:extLst>
              <a:ext uri="{FF2B5EF4-FFF2-40B4-BE49-F238E27FC236}">
                <a16:creationId xmlns:a16="http://schemas.microsoft.com/office/drawing/2014/main" id="{5590B8EC-9A2B-4CB9-9A88-C0287876D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921" y="2674078"/>
            <a:ext cx="2290763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24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 descr="Et bilde som inneholder gress, himmel, utendørs, person&#10;&#10;Automatisk generert beskrivelse">
            <a:extLst>
              <a:ext uri="{FF2B5EF4-FFF2-40B4-BE49-F238E27FC236}">
                <a16:creationId xmlns:a16="http://schemas.microsoft.com/office/drawing/2014/main" id="{C750F1A5-A1C6-4B51-95BD-5B39A7231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136" y="0"/>
            <a:ext cx="4472559" cy="5943600"/>
          </a:xfrm>
          <a:prstGeom prst="rect">
            <a:avLst/>
          </a:prstGeom>
        </p:spPr>
      </p:pic>
      <p:pic>
        <p:nvPicPr>
          <p:cNvPr id="5" name="Bilde 4" descr="Et bilde som inneholder gress, utendørs, telt, personer&#10;&#10;Automatisk generert beskrivelse">
            <a:extLst>
              <a:ext uri="{FF2B5EF4-FFF2-40B4-BE49-F238E27FC236}">
                <a16:creationId xmlns:a16="http://schemas.microsoft.com/office/drawing/2014/main" id="{DA959029-E533-4404-82B5-3CEA5B491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0" y="3742182"/>
            <a:ext cx="4020312" cy="3015234"/>
          </a:xfrm>
          <a:prstGeom prst="rect">
            <a:avLst/>
          </a:prstGeom>
        </p:spPr>
      </p:pic>
      <p:pic>
        <p:nvPicPr>
          <p:cNvPr id="7" name="Bilde 6" descr="Et bilde som inneholder tre, gress, utendørs, personer&#10;&#10;Automatisk generert beskrivelse">
            <a:extLst>
              <a:ext uri="{FF2B5EF4-FFF2-40B4-BE49-F238E27FC236}">
                <a16:creationId xmlns:a16="http://schemas.microsoft.com/office/drawing/2014/main" id="{D4BA607B-0694-49D2-916E-674D9D195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688" y="164592"/>
            <a:ext cx="4450080" cy="3337560"/>
          </a:xfrm>
          <a:prstGeom prst="rect">
            <a:avLst/>
          </a:prstGeom>
        </p:spPr>
      </p:pic>
      <p:pic>
        <p:nvPicPr>
          <p:cNvPr id="11" name="Bilde 10" descr="Et bilde som inneholder flere&#10;&#10;Automatisk generert beskrivelse">
            <a:extLst>
              <a:ext uri="{FF2B5EF4-FFF2-40B4-BE49-F238E27FC236}">
                <a16:creationId xmlns:a16="http://schemas.microsoft.com/office/drawing/2014/main" id="{B9A2F1D2-CF6A-40B2-8D8B-4C93295348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142" y="3539964"/>
            <a:ext cx="2370010" cy="3153444"/>
          </a:xfrm>
          <a:prstGeom prst="rect">
            <a:avLst/>
          </a:prstGeom>
        </p:spPr>
      </p:pic>
      <p:pic>
        <p:nvPicPr>
          <p:cNvPr id="15" name="Bilde 14" descr="Et bilde som inneholder innendørs, flere&#10;&#10;Automatisk generert beskrivelse">
            <a:extLst>
              <a:ext uri="{FF2B5EF4-FFF2-40B4-BE49-F238E27FC236}">
                <a16:creationId xmlns:a16="http://schemas.microsoft.com/office/drawing/2014/main" id="{1302E129-EF5B-4B9C-A3A5-FB09A954A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57" y="336186"/>
            <a:ext cx="2250458" cy="2994372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0D8BFB8A-BA8E-4BEF-BBCA-C2B545E3BCBB}"/>
              </a:ext>
            </a:extLst>
          </p:cNvPr>
          <p:cNvSpPr txBox="1"/>
          <p:nvPr/>
        </p:nvSpPr>
        <p:spPr>
          <a:xfrm>
            <a:off x="3438144" y="466250"/>
            <a:ext cx="2834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/>
              <a:t>HAIK</a:t>
            </a:r>
          </a:p>
        </p:txBody>
      </p:sp>
    </p:spTree>
    <p:extLst>
      <p:ext uri="{BB962C8B-B14F-4D97-AF65-F5344CB8AC3E}">
        <p14:creationId xmlns:p14="http://schemas.microsoft.com/office/powerpoint/2010/main" val="3980017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E5888A37-61FE-427A-9B21-D2CD4D8290D7}"/>
              </a:ext>
            </a:extLst>
          </p:cNvPr>
          <p:cNvSpPr txBox="1"/>
          <p:nvPr/>
        </p:nvSpPr>
        <p:spPr>
          <a:xfrm>
            <a:off x="4603468" y="4741948"/>
            <a:ext cx="682952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LEIRBÅL OG KVELDS-AKTIVITET MED LYSBILDER OM DEN HVITE DAMA.</a:t>
            </a:r>
          </a:p>
        </p:txBody>
      </p:sp>
      <p:pic>
        <p:nvPicPr>
          <p:cNvPr id="24" name="Bilde 23" descr="Et bilde som inneholder gress, utendørs, liten, gutt&#10;&#10;Automatisk generert beskrivelse">
            <a:extLst>
              <a:ext uri="{FF2B5EF4-FFF2-40B4-BE49-F238E27FC236}">
                <a16:creationId xmlns:a16="http://schemas.microsoft.com/office/drawing/2014/main" id="{FD5E9F6B-0D8B-4516-821A-13EAA95001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55" r="4" b="33707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9A2B2F61-FC5B-4564-BADA-9AB479C0C8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7" r="17525" b="1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3" name="Bilde 2" descr="Et bilde som inneholder gress, utendørs, park&#10;&#10;Automatisk generert beskrivelse">
            <a:extLst>
              <a:ext uri="{FF2B5EF4-FFF2-40B4-BE49-F238E27FC236}">
                <a16:creationId xmlns:a16="http://schemas.microsoft.com/office/drawing/2014/main" id="{961AABBC-41EA-41D3-B429-CB29499597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3" r="1" b="48282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15" name="Bilde 14" descr="Et bilde som inneholder bygning&#10;&#10;Automatisk generert beskrivelse">
            <a:extLst>
              <a:ext uri="{FF2B5EF4-FFF2-40B4-BE49-F238E27FC236}">
                <a16:creationId xmlns:a16="http://schemas.microsoft.com/office/drawing/2014/main" id="{6EFE2137-AB2E-493F-9619-748BDBFA2C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r="33257" b="-2"/>
          <a:stretch/>
        </p:blipFill>
        <p:spPr>
          <a:xfrm rot="5400000">
            <a:off x="1208112" y="1531619"/>
            <a:ext cx="2013804" cy="3794760"/>
          </a:xfrm>
          <a:prstGeom prst="rect">
            <a:avLst/>
          </a:prstGeom>
        </p:spPr>
      </p:pic>
      <p:pic>
        <p:nvPicPr>
          <p:cNvPr id="21" name="Bilde 20" descr="Et bilde som inneholder himmel, person, utendørs, gress&#10;&#10;Automatisk generert beskrivelse">
            <a:extLst>
              <a:ext uri="{FF2B5EF4-FFF2-40B4-BE49-F238E27FC236}">
                <a16:creationId xmlns:a16="http://schemas.microsoft.com/office/drawing/2014/main" id="{FC550C1A-4139-4E20-8CA4-EFA2A76F7A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r="1" b="29255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27" name="Bilde 26" descr="Et bilde som inneholder lys, utendørs, trafikk, opplyst&#10;&#10;Automatisk generert beskrivelse">
            <a:extLst>
              <a:ext uri="{FF2B5EF4-FFF2-40B4-BE49-F238E27FC236}">
                <a16:creationId xmlns:a16="http://schemas.microsoft.com/office/drawing/2014/main" id="{381FE8D7-15C2-4DDF-9A1A-B00F302C77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r="45467" b="-2"/>
          <a:stretch/>
        </p:blipFill>
        <p:spPr>
          <a:xfrm rot="5400000">
            <a:off x="1209738" y="3633611"/>
            <a:ext cx="2010551" cy="379476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248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9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31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BE0D975-7725-493F-8862-ED40C46BE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83F0D96-8CD4-4CDE-B0CC-657797260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24C51D7-954A-4143-B39C-4752FA3B6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491EF17-1635-4AEB-AC11-07BA2A119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2F202BA-4686-4BC5-8CA5-60010A0FC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53C14B0-1161-49D1-9AAC-B4BAD7436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8E96422-DF7F-4DB7-9786-EABEBF8BC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Bilde 10" descr="Et bilde som inneholder lys, utendørs, trafikk, opplyst&#10;&#10;Automatisk generert beskrivelse">
            <a:extLst>
              <a:ext uri="{FF2B5EF4-FFF2-40B4-BE49-F238E27FC236}">
                <a16:creationId xmlns:a16="http://schemas.microsoft.com/office/drawing/2014/main" id="{FCF4D7AF-6728-496B-B9BD-CA0514A95D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r="31687" b="1"/>
          <a:stretch/>
        </p:blipFill>
        <p:spPr>
          <a:xfrm rot="5400000">
            <a:off x="830115" y="138707"/>
            <a:ext cx="3492497" cy="3892102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Bilde 2" descr="Et bilde som inneholder lys&#10;&#10;Automatisk generert beskrivelse">
            <a:extLst>
              <a:ext uri="{FF2B5EF4-FFF2-40B4-BE49-F238E27FC236}">
                <a16:creationId xmlns:a16="http://schemas.microsoft.com/office/drawing/2014/main" id="{8F071029-0AE7-4491-97B6-6AAB287688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2" r="4" b="4"/>
          <a:stretch/>
        </p:blipFill>
        <p:spPr>
          <a:xfrm>
            <a:off x="6149111" y="338510"/>
            <a:ext cx="4574911" cy="3492497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kstSylinder 6">
            <a:extLst>
              <a:ext uri="{FF2B5EF4-FFF2-40B4-BE49-F238E27FC236}">
                <a16:creationId xmlns:a16="http://schemas.microsoft.com/office/drawing/2014/main" id="{7F6C85F5-5018-4181-8777-6930CDF25BDE}"/>
              </a:ext>
            </a:extLst>
          </p:cNvPr>
          <p:cNvSpPr txBox="1"/>
          <p:nvPr/>
        </p:nvSpPr>
        <p:spPr>
          <a:xfrm>
            <a:off x="630936" y="4018137"/>
            <a:ext cx="4651076" cy="212958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Siste kvelden/natten.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78AABA3D-6B22-4E6D-8F74-E9D57101AE38}"/>
              </a:ext>
            </a:extLst>
          </p:cNvPr>
          <p:cNvSpPr txBox="1"/>
          <p:nvPr/>
        </p:nvSpPr>
        <p:spPr>
          <a:xfrm>
            <a:off x="5322097" y="4018143"/>
            <a:ext cx="6158649" cy="13816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Vi </a:t>
            </a:r>
            <a:r>
              <a:rPr lang="en-US" sz="2800" dirty="0" err="1">
                <a:solidFill>
                  <a:schemeClr val="bg1"/>
                </a:solidFill>
              </a:rPr>
              <a:t>tente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lys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malte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telyssglass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og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markerte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vennskap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på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fantastisk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>
                <a:solidFill>
                  <a:schemeClr val="bg1"/>
                </a:solidFill>
              </a:rPr>
              <a:t>vennskapsleir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som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snart</a:t>
            </a:r>
            <a:r>
              <a:rPr lang="en-US" sz="2800" dirty="0">
                <a:solidFill>
                  <a:schemeClr val="bg1"/>
                </a:solidFill>
              </a:rPr>
              <a:t> var over.</a:t>
            </a:r>
          </a:p>
        </p:txBody>
      </p:sp>
    </p:spTree>
    <p:extLst>
      <p:ext uri="{BB962C8B-B14F-4D97-AF65-F5344CB8AC3E}">
        <p14:creationId xmlns:p14="http://schemas.microsoft.com/office/powerpoint/2010/main" val="1655504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 descr="Et bilde som inneholder gress, himmel, utendørs, tre&#10;&#10;Automatisk generert beskrivelse">
            <a:extLst>
              <a:ext uri="{FF2B5EF4-FFF2-40B4-BE49-F238E27FC236}">
                <a16:creationId xmlns:a16="http://schemas.microsoft.com/office/drawing/2014/main" id="{D36A509E-75AD-4363-BD4D-613AB0A208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"/>
          <a:stretch/>
        </p:blipFill>
        <p:spPr>
          <a:xfrm>
            <a:off x="5422392" y="91440"/>
            <a:ext cx="5452872" cy="2873811"/>
          </a:xfrm>
          <a:prstGeom prst="rect">
            <a:avLst/>
          </a:prstGeom>
        </p:spPr>
      </p:pic>
      <p:pic>
        <p:nvPicPr>
          <p:cNvPr id="5" name="Bilde 4" descr="Et bilde som inneholder himmel, utendørs, natur, kyst&#10;&#10;Automatisk generert beskrivelse">
            <a:extLst>
              <a:ext uri="{FF2B5EF4-FFF2-40B4-BE49-F238E27FC236}">
                <a16:creationId xmlns:a16="http://schemas.microsoft.com/office/drawing/2014/main" id="{1D4E9FCD-1E31-40E5-92B2-764022752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87" y="694349"/>
            <a:ext cx="3650614" cy="2734437"/>
          </a:xfrm>
          <a:prstGeom prst="rect">
            <a:avLst/>
          </a:prstGeom>
        </p:spPr>
      </p:pic>
      <p:pic>
        <p:nvPicPr>
          <p:cNvPr id="7" name="Bilde 6" descr="Et bilde som inneholder tekst&#10;&#10;Automatisk generert beskrivelse">
            <a:extLst>
              <a:ext uri="{FF2B5EF4-FFF2-40B4-BE49-F238E27FC236}">
                <a16:creationId xmlns:a16="http://schemas.microsoft.com/office/drawing/2014/main" id="{121EC003-DE00-4F07-A912-E7238113D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12" y="2474548"/>
            <a:ext cx="2247111" cy="2989919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9272733E-B14E-4100-AD08-25BCF514D920}"/>
              </a:ext>
            </a:extLst>
          </p:cNvPr>
          <p:cNvSpPr txBox="1"/>
          <p:nvPr/>
        </p:nvSpPr>
        <p:spPr>
          <a:xfrm>
            <a:off x="1233387" y="6071616"/>
            <a:ext cx="89347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/>
              <a:t>TUSEN HJERTELIG TAKK FOR OSS.</a:t>
            </a:r>
          </a:p>
        </p:txBody>
      </p:sp>
    </p:spTree>
    <p:extLst>
      <p:ext uri="{BB962C8B-B14F-4D97-AF65-F5344CB8AC3E}">
        <p14:creationId xmlns:p14="http://schemas.microsoft.com/office/powerpoint/2010/main" val="3151604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72B93D5-4755-45C0-8D8A-AC22C6A4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0"/>
            <a:ext cx="5323715" cy="2468880"/>
          </a:xfrm>
        </p:spPr>
        <p:txBody>
          <a:bodyPr anchor="b">
            <a:noAutofit/>
          </a:bodyPr>
          <a:lstStyle/>
          <a:p>
            <a:r>
              <a:rPr lang="nb-NO" sz="3200" b="1" u="sng" dirty="0">
                <a:solidFill>
                  <a:srgbClr val="0FB717"/>
                </a:solidFill>
                <a:cs typeface="Calibri Light"/>
              </a:rPr>
              <a:t>Skinn, tinn og </a:t>
            </a:r>
            <a:r>
              <a:rPr lang="nb-NO" sz="3200" b="1" u="sng" dirty="0" err="1">
                <a:solidFill>
                  <a:srgbClr val="0FB717"/>
                </a:solidFill>
                <a:cs typeface="Calibri Light"/>
              </a:rPr>
              <a:t>teepier</a:t>
            </a:r>
            <a:r>
              <a:rPr lang="nb-NO" sz="3200" b="1" u="sng" dirty="0">
                <a:solidFill>
                  <a:srgbClr val="0FB717"/>
                </a:solidFill>
                <a:cs typeface="Calibri Light"/>
              </a:rPr>
              <a:t>.</a:t>
            </a:r>
            <a:br>
              <a:rPr lang="nb-NO" sz="3200" b="1" u="sng" dirty="0">
                <a:solidFill>
                  <a:srgbClr val="0FB717"/>
                </a:solidFill>
                <a:cs typeface="Calibri Light"/>
              </a:rPr>
            </a:br>
            <a:r>
              <a:rPr lang="nb-NO" sz="3200" dirty="0">
                <a:cs typeface="Calibri Light"/>
              </a:rPr>
              <a:t>Fossekallen speidergruppe har alltid brukt skinn som sitt særpreg, vi er jo tross alt indianere. 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Bilde 4" descr="Et bilde som inneholder innendørs, person&#10;&#10;Automatisk generert beskrivelse">
            <a:extLst>
              <a:ext uri="{FF2B5EF4-FFF2-40B4-BE49-F238E27FC236}">
                <a16:creationId xmlns:a16="http://schemas.microsoft.com/office/drawing/2014/main" id="{8AC247A0-D131-4373-9D89-DCA5E73D0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808" y="909081"/>
            <a:ext cx="2852848" cy="5071731"/>
          </a:xfrm>
          <a:prstGeom prst="rect">
            <a:avLst/>
          </a:prstGeom>
        </p:spPr>
      </p:pic>
      <p:pic>
        <p:nvPicPr>
          <p:cNvPr id="5" name="Plassholder for innhold 4" descr="Et bilde som inneholder saks&#10;&#10;Automatisk generert beskrivelse">
            <a:extLst>
              <a:ext uri="{FF2B5EF4-FFF2-40B4-BE49-F238E27FC236}">
                <a16:creationId xmlns:a16="http://schemas.microsoft.com/office/drawing/2014/main" id="{7EEA712D-85C6-4CB1-AE29-20D1F28DE1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8503" y="3055818"/>
            <a:ext cx="4113847" cy="3085385"/>
          </a:xfrm>
        </p:spPr>
      </p:pic>
      <p:pic>
        <p:nvPicPr>
          <p:cNvPr id="6" name="Bilde 5" descr="Et bilde som inneholder innendørs&#10;&#10;Automatisk generert beskrivelse">
            <a:extLst>
              <a:ext uri="{FF2B5EF4-FFF2-40B4-BE49-F238E27FC236}">
                <a16:creationId xmlns:a16="http://schemas.microsoft.com/office/drawing/2014/main" id="{4C29F76F-A6B8-43DB-8D74-91A04BA91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16" y="2507498"/>
            <a:ext cx="3262877" cy="435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79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 Fill">
            <a:extLst>
              <a:ext uri="{FF2B5EF4-FFF2-40B4-BE49-F238E27FC236}">
                <a16:creationId xmlns:a16="http://schemas.microsoft.com/office/drawing/2014/main" id="{913AE63C-D5B4-45D1-ACFC-648CFFCF9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1C064A-E6E4-44D2-B345-2BB7514A7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DB12EA1C-AD22-49E2-9660-D9CDC6B61C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67CE115B-4A96-4B14-8520-5C5FC624E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Color">
            <a:extLst>
              <a:ext uri="{FF2B5EF4-FFF2-40B4-BE49-F238E27FC236}">
                <a16:creationId xmlns:a16="http://schemas.microsoft.com/office/drawing/2014/main" id="{D1945E2A-ABF1-415C-B37A-BD0A5C199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804" y="598259"/>
            <a:ext cx="10889442" cy="5680742"/>
          </a:xfrm>
          <a:prstGeom prst="rect">
            <a:avLst/>
          </a:prstGeom>
          <a:solidFill>
            <a:srgbClr val="246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Bilde 4" descr="Et bilde som inneholder gress, utendørs, person, piknik&#10;&#10;Automatisk generert beskrivelse">
            <a:extLst>
              <a:ext uri="{FF2B5EF4-FFF2-40B4-BE49-F238E27FC236}">
                <a16:creationId xmlns:a16="http://schemas.microsoft.com/office/drawing/2014/main" id="{AF1572FA-C48E-46A0-ADE2-4F27F39197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50"/>
          <a:stretch/>
        </p:blipFill>
        <p:spPr>
          <a:xfrm>
            <a:off x="4736101" y="1213909"/>
            <a:ext cx="6713150" cy="497971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CCEE623-F22A-4681-990C-036558C13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9928A56-DDFB-4B12-BB34-20833166BD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B3765F0-85F4-4EB3-93DA-59F421CD4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8E03A00-A562-4753-8BA0-93F8B05DE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5F5D032-1BA8-410D-B68E-0DD5975821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BA3FCDE-79E0-49F5-A381-232AB935D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E27297F-31E8-46C6-8569-1FD12C653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374C063-2A46-4D9F-A085-0FB2F194CC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Bilde 5" descr="Et bilde som inneholder tekst, gress, utendørs, beholder&#10;&#10;Automatisk generert beskrivelse">
            <a:extLst>
              <a:ext uri="{FF2B5EF4-FFF2-40B4-BE49-F238E27FC236}">
                <a16:creationId xmlns:a16="http://schemas.microsoft.com/office/drawing/2014/main" id="{7695B44C-FF1F-49C2-A166-267CCC20CD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3300" y="3481526"/>
            <a:ext cx="3679933" cy="2464496"/>
          </a:xfrm>
        </p:spPr>
      </p:pic>
      <p:sp>
        <p:nvSpPr>
          <p:cNvPr id="7" name="Tittel 6">
            <a:extLst>
              <a:ext uri="{FF2B5EF4-FFF2-40B4-BE49-F238E27FC236}">
                <a16:creationId xmlns:a16="http://schemas.microsoft.com/office/drawing/2014/main" id="{905597C3-F65A-4205-8F6A-0002011B3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44257"/>
            <a:ext cx="10515600" cy="1964298"/>
          </a:xfrm>
        </p:spPr>
        <p:txBody>
          <a:bodyPr>
            <a:normAutofit fontScale="90000"/>
          </a:bodyPr>
          <a:lstStyle/>
          <a:p>
            <a:br>
              <a:rPr lang="nb-NO" b="1" dirty="0">
                <a:cs typeface="Calibri Light"/>
              </a:rPr>
            </a:br>
            <a:br>
              <a:rPr lang="nb-NO" b="1" dirty="0">
                <a:cs typeface="Calibri Light"/>
              </a:rPr>
            </a:br>
            <a:br>
              <a:rPr lang="nb-NO" b="1" dirty="0">
                <a:cs typeface="Calibri Light"/>
              </a:rPr>
            </a:br>
            <a:br>
              <a:rPr lang="nb-NO" b="1" dirty="0">
                <a:cs typeface="Calibri Light"/>
              </a:rPr>
            </a:br>
            <a:r>
              <a:rPr lang="nb-NO" b="1" dirty="0">
                <a:cs typeface="Calibri Light"/>
              </a:rPr>
              <a:t>TINN.</a:t>
            </a:r>
            <a:br>
              <a:rPr lang="nb-NO" b="1" dirty="0">
                <a:cs typeface="Calibri Light"/>
              </a:rPr>
            </a:br>
            <a:r>
              <a:rPr lang="nb-NO" sz="3200" b="1" dirty="0">
                <a:cs typeface="Calibri Light"/>
              </a:rPr>
              <a:t>Tinn har vært vår tradisjon på gammeldags speideraktivitet på leir siden vi starta opp </a:t>
            </a:r>
            <a:br>
              <a:rPr lang="nb-NO" sz="3200" b="1" dirty="0">
                <a:cs typeface="Calibri Light"/>
              </a:rPr>
            </a:br>
            <a:r>
              <a:rPr lang="nb-NO" sz="3200" b="1" dirty="0">
                <a:cs typeface="Calibri Light"/>
              </a:rPr>
              <a:t>speidergruppa i 1980. </a:t>
            </a:r>
            <a:br>
              <a:rPr lang="nb-NO" sz="3200" b="1" dirty="0">
                <a:cs typeface="Calibri Light"/>
              </a:rPr>
            </a:br>
            <a:r>
              <a:rPr lang="nb-NO" sz="3200" b="1" dirty="0">
                <a:cs typeface="Calibri Light"/>
              </a:rPr>
              <a:t>Patruljene bruker det </a:t>
            </a:r>
            <a:br>
              <a:rPr lang="nb-NO" sz="3200" b="1" dirty="0">
                <a:cs typeface="Calibri Light"/>
              </a:rPr>
            </a:br>
            <a:r>
              <a:rPr lang="nb-NO" sz="3200" b="1" dirty="0">
                <a:cs typeface="Calibri Light"/>
              </a:rPr>
              <a:t>også som særpreg.</a:t>
            </a:r>
            <a:endParaRPr lang="nb-NO" b="1" dirty="0">
              <a:cs typeface="Calibri Light"/>
            </a:endParaRPr>
          </a:p>
        </p:txBody>
      </p:sp>
      <p:sp>
        <p:nvSpPr>
          <p:cNvPr id="27" name="Tittel 1">
            <a:extLst>
              <a:ext uri="{FF2B5EF4-FFF2-40B4-BE49-F238E27FC236}">
                <a16:creationId xmlns:a16="http://schemas.microsoft.com/office/drawing/2014/main" id="{61ADC1E4-7D06-41EA-A5EA-14EB3E5F1F33}"/>
              </a:ext>
            </a:extLst>
          </p:cNvPr>
          <p:cNvSpPr>
            <a:spLocks noGrp="1"/>
          </p:cNvSpPr>
          <p:nvPr/>
        </p:nvSpPr>
        <p:spPr>
          <a:xfrm>
            <a:off x="838200" y="-7187636"/>
            <a:ext cx="10515600" cy="3521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r>
              <a:rPr lang="nb-NO" sz="1100" b="1">
                <a:solidFill>
                  <a:srgbClr val="0070C0"/>
                </a:solidFill>
                <a:cs typeface="Calibri Light"/>
              </a:rPr>
              <a:t>Tinn.</a:t>
            </a:r>
            <a:br>
              <a:rPr lang="nb-NO" sz="1100" b="1">
                <a:cs typeface="Calibri Light"/>
              </a:rPr>
            </a:br>
            <a:r>
              <a:rPr lang="nb-NO" sz="1100">
                <a:cs typeface="Calibri Light"/>
              </a:rPr>
              <a:t>Tinnstøping er noe vi alltid har hatt med oss på leir så dette har vært en tradisjon som Fossekallens aktivitet siden oppstart av speidergruppa i 1980.</a:t>
            </a: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br>
              <a:rPr lang="nb-NO" sz="1100">
                <a:cs typeface="Calibri Light"/>
              </a:rPr>
            </a:br>
            <a:r>
              <a:rPr lang="nb-NO" sz="1100">
                <a:cs typeface="Calibri Light"/>
              </a:rPr>
              <a:t>Patruljene bruker dette også som særpreg innimellom. Så dette er både tradisjoner siden vi </a:t>
            </a:r>
            <a:endParaRPr lang="nb-NO" sz="1100"/>
          </a:p>
        </p:txBody>
      </p:sp>
      <p:sp>
        <p:nvSpPr>
          <p:cNvPr id="28" name="Tittel 1">
            <a:extLst>
              <a:ext uri="{FF2B5EF4-FFF2-40B4-BE49-F238E27FC236}">
                <a16:creationId xmlns:a16="http://schemas.microsoft.com/office/drawing/2014/main" id="{61ADC1E4-7D06-41EA-A5EA-14EB3E5F1F33}"/>
              </a:ext>
            </a:extLst>
          </p:cNvPr>
          <p:cNvSpPr>
            <a:spLocks noGrp="1"/>
          </p:cNvSpPr>
          <p:nvPr/>
        </p:nvSpPr>
        <p:spPr>
          <a:xfrm flipV="1">
            <a:off x="981075" y="-7411290"/>
            <a:ext cx="7512424" cy="366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r>
              <a:rPr lang="nb-NO" sz="1100" b="1" dirty="0">
                <a:solidFill>
                  <a:srgbClr val="0070C0"/>
                </a:solidFill>
                <a:cs typeface="Calibri Light"/>
              </a:rPr>
              <a:t>Tinn.</a:t>
            </a:r>
            <a:br>
              <a:rPr lang="nb-NO" sz="1100" b="1" dirty="0">
                <a:cs typeface="Calibri Light"/>
              </a:rPr>
            </a:br>
            <a:r>
              <a:rPr lang="nb-NO" sz="1100" dirty="0">
                <a:cs typeface="Calibri Light"/>
              </a:rPr>
              <a:t>Tinnstøping er noe vi alltid har hatt med oss på leir så dette har vært en tradisjon som Fossekallens aktivitet siden oppstart av speidergruppa i 1980.</a:t>
            </a: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br>
              <a:rPr lang="nb-NO" sz="1100" dirty="0">
                <a:cs typeface="Calibri Light"/>
              </a:rPr>
            </a:br>
            <a:r>
              <a:rPr lang="nb-NO" sz="1100" dirty="0">
                <a:cs typeface="Calibri Light"/>
              </a:rPr>
              <a:t>Patruljene bruker dette også som særpreg innimellom. Så dette er både tradisjoner siden vi </a:t>
            </a:r>
            <a:endParaRPr lang="nb-NO" sz="1100" dirty="0"/>
          </a:p>
        </p:txBody>
      </p:sp>
      <p:pic>
        <p:nvPicPr>
          <p:cNvPr id="9" name="Bilde 9" descr="Et bilde som inneholder tre, servise i tinn, skrue&#10;&#10;Automatisk generert beskrivelse">
            <a:extLst>
              <a:ext uri="{FF2B5EF4-FFF2-40B4-BE49-F238E27FC236}">
                <a16:creationId xmlns:a16="http://schemas.microsoft.com/office/drawing/2014/main" id="{95A8F2EB-1DD5-4A0C-AE61-3FD4B5AF0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7959" y="4621307"/>
            <a:ext cx="2989728" cy="198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97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32C7B70-97C4-4C99-83CE-ACCC343DF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592824" cy="32339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ED54541-7B4D-4E57-8281-E6D3DEFB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8" y="655591"/>
            <a:ext cx="4929352" cy="2315616"/>
          </a:xfrm>
        </p:spPr>
        <p:txBody>
          <a:bodyPr>
            <a:normAutofit fontScale="90000"/>
          </a:bodyPr>
          <a:lstStyle/>
          <a:p>
            <a:r>
              <a:rPr lang="nb-NO" sz="3600" b="1" dirty="0" err="1">
                <a:solidFill>
                  <a:srgbClr val="002060"/>
                </a:solidFill>
                <a:cs typeface="Calibri Light"/>
              </a:rPr>
              <a:t>Teepier</a:t>
            </a:r>
            <a:r>
              <a:rPr lang="nb-NO" sz="3600" b="1" dirty="0">
                <a:solidFill>
                  <a:srgbClr val="002060"/>
                </a:solidFill>
                <a:cs typeface="Calibri Light"/>
              </a:rPr>
              <a:t>.</a:t>
            </a:r>
            <a:br>
              <a:rPr lang="nb-NO" sz="3600" b="1" dirty="0">
                <a:cs typeface="Calibri Light"/>
              </a:rPr>
            </a:br>
            <a:r>
              <a:rPr lang="nb-NO" sz="3200" b="1" dirty="0">
                <a:cs typeface="Calibri Light"/>
              </a:rPr>
              <a:t>Vi elsker å ligge i de gamle, fine </a:t>
            </a:r>
            <a:r>
              <a:rPr lang="nb-NO" sz="3200" b="1" dirty="0" err="1">
                <a:cs typeface="Calibri Light"/>
              </a:rPr>
              <a:t>teepiene</a:t>
            </a:r>
            <a:r>
              <a:rPr lang="nb-NO" sz="3200" b="1" dirty="0">
                <a:cs typeface="Calibri Light"/>
              </a:rPr>
              <a:t> våre på leir. De tåler mye, og de har blitt blikkfang på hvor Fossekallen speidergruppe ligger på leir. 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647E38-F93D-4661-8D77-CE13EEB65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0B732FD-7831-422B-A758-075629B7F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5F2D3B86-B050-49E4-9603-7E92533BEA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84F050E9-C646-4856-A155-4DF0BBA66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2A2E7FE1-00AB-4285-84BA-F10648E66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69531AFF-850C-4BB8-91C8-FF33552DF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9A5E2A55-E780-4E7B-BE14-679EB569A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94176D5A-DE24-46D5-B6F5-D8B9B367B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A5DF3F45-91BB-4B1C-9C74-F6A47D37E5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9303D99E-3C3C-40A6-91C2-418C29500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F5639555-3F9D-4491-808B-B4492A2BB5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357B5625-25BA-4969-B32A-0F38DFEB0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33937E36-6A70-4755-9C09-0FE8C0AAA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87C238EE-7184-47D0-8A33-61B98589F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70E476F4-0940-48A1-BC9E-177522BE7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CDD82481-2B6C-47E6-9580-9CD3248D8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C9CA5C20-EE25-41DD-BED7-2F54CCF19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768FA681-033D-4505-847C-8A70431D24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2E4AADC8-A063-4A85-816A-2E88172948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870C560F-01E3-4277-8AE2-D187957C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4C5A77C3-FAA5-4B5E-BF8C-736B0EEC7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E885546B-F58E-4083-BFEA-CFFAD919B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Bilde 6">
            <a:extLst>
              <a:ext uri="{FF2B5EF4-FFF2-40B4-BE49-F238E27FC236}">
                <a16:creationId xmlns:a16="http://schemas.microsoft.com/office/drawing/2014/main" id="{48103BAE-6078-4477-B62D-BC4D0570B7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8" r="5" b="5772"/>
          <a:stretch/>
        </p:blipFill>
        <p:spPr>
          <a:xfrm>
            <a:off x="9463474" y="283306"/>
            <a:ext cx="2373863" cy="295067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D6C80E47-971C-437F-B030-191115B01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3984"/>
            <a:ext cx="606971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7" descr="Et bilde som inneholder utendørs, gress, tre, himmel&#10;&#10;Automatisk generert beskrivelse">
            <a:extLst>
              <a:ext uri="{FF2B5EF4-FFF2-40B4-BE49-F238E27FC236}">
                <a16:creationId xmlns:a16="http://schemas.microsoft.com/office/drawing/2014/main" id="{AA0EF847-4068-4C33-9AD6-BD793A351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32942" y="2965072"/>
            <a:ext cx="2970232" cy="3890503"/>
          </a:xfrm>
        </p:spPr>
      </p:pic>
      <p:pic>
        <p:nvPicPr>
          <p:cNvPr id="5" name="Bilde 5" descr="Et bilde som inneholder gress, himmel, utendørs, tipi&#10;&#10;Automatisk generert beskrivelse">
            <a:extLst>
              <a:ext uri="{FF2B5EF4-FFF2-40B4-BE49-F238E27FC236}">
                <a16:creationId xmlns:a16="http://schemas.microsoft.com/office/drawing/2014/main" id="{D89DC5AE-EFFE-4D06-BC85-53A0E6029F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5" r="3" b="928"/>
          <a:stretch/>
        </p:blipFill>
        <p:spPr>
          <a:xfrm>
            <a:off x="7096301" y="3379980"/>
            <a:ext cx="4733395" cy="3105062"/>
          </a:xfrm>
          <a:prstGeom prst="rect">
            <a:avLst/>
          </a:prstGeom>
        </p:spPr>
      </p:pic>
      <p:pic>
        <p:nvPicPr>
          <p:cNvPr id="8" name="Bilde 8" descr="Et bilde som inneholder innendørs, klær&#10;&#10;Automatisk generert beskrivelse">
            <a:extLst>
              <a:ext uri="{FF2B5EF4-FFF2-40B4-BE49-F238E27FC236}">
                <a16:creationId xmlns:a16="http://schemas.microsoft.com/office/drawing/2014/main" id="{38FB07AD-55C8-4AF2-A206-CE337474B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807759" y="3536576"/>
            <a:ext cx="3657600" cy="2743200"/>
          </a:xfrm>
          <a:prstGeom prst="rect">
            <a:avLst/>
          </a:prstGeom>
        </p:spPr>
      </p:pic>
      <p:pic>
        <p:nvPicPr>
          <p:cNvPr id="9" name="Bilde 10" descr="Et bilde som inneholder telt, utendørsobjekt, rampe&#10;&#10;Automatisk generert beskrivelse">
            <a:extLst>
              <a:ext uri="{FF2B5EF4-FFF2-40B4-BE49-F238E27FC236}">
                <a16:creationId xmlns:a16="http://schemas.microsoft.com/office/drawing/2014/main" id="{5DE80167-6B01-44CC-A5BB-F787A696E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614831" y="449355"/>
            <a:ext cx="2985248" cy="226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57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D5D3CE8-6534-4899-B698-BB3C6848E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C313485-7BF2-43EA-9239-5BAA30343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DECC8AEA-4B25-44FA-B040-C34B0FEBB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88C5D63D-E29B-48C0-9453-20000B702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48D22C82-28FA-4F3A-8B17-C11CC2EBA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id="{F037018E-FAF9-46CE-A969-6BC7426A6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A86A11D-8AB8-4EEA-B839-065E34081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73E0BEF7-A96D-413B-B9C7-CB7790DB1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nb-NO" sz="4000" b="1" dirty="0">
                <a:solidFill>
                  <a:srgbClr val="FFFFFF"/>
                </a:solidFill>
                <a:cs typeface="Calibri Light"/>
              </a:rPr>
              <a:t>Kles-tradisjoner i troppen på møter, turer og konkurranser.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711D702-AD5B-4D34-81A4-B2C02F986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5" y="2494450"/>
            <a:ext cx="3478400" cy="356315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nb-NO" dirty="0">
                <a:cs typeface="Calibri"/>
              </a:rPr>
              <a:t>Vi har svart hettejakke og svart turbukse med </a:t>
            </a:r>
            <a:r>
              <a:rPr lang="nb-NO" dirty="0" err="1">
                <a:cs typeface="Calibri"/>
              </a:rPr>
              <a:t>fossekallenmerke</a:t>
            </a:r>
            <a:r>
              <a:rPr lang="nb-NO" dirty="0">
                <a:cs typeface="Calibri"/>
              </a:rPr>
              <a:t> på som tradisjon og særpreg i troppen, dette for at alle skal være like. De får utdelt 1 sett når de begynner, også byttes dette innad i troppen.</a:t>
            </a:r>
          </a:p>
          <a:p>
            <a:pPr marL="0" indent="0">
              <a:buNone/>
            </a:pPr>
            <a:endParaRPr lang="nb-NO" sz="2000">
              <a:cs typeface="Calibri"/>
            </a:endParaRPr>
          </a:p>
        </p:txBody>
      </p:sp>
      <p:pic>
        <p:nvPicPr>
          <p:cNvPr id="4" name="Bilde 4" descr="Et bilde som inneholder klær, bukse, utendørs, jakke&#10;&#10;Automatisk generert beskrivelse">
            <a:extLst>
              <a:ext uri="{FF2B5EF4-FFF2-40B4-BE49-F238E27FC236}">
                <a16:creationId xmlns:a16="http://schemas.microsoft.com/office/drawing/2014/main" id="{AD1DD6D1-3043-4381-BFAD-863AABA555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99"/>
          <a:stretch/>
        </p:blipFill>
        <p:spPr>
          <a:xfrm rot="5400000">
            <a:off x="4568866" y="2215601"/>
            <a:ext cx="3412571" cy="2743200"/>
          </a:xfrm>
          <a:prstGeom prst="rect">
            <a:avLst/>
          </a:prstGeom>
        </p:spPr>
      </p:pic>
      <p:pic>
        <p:nvPicPr>
          <p:cNvPr id="5" name="Bilde 5" descr="Et bilde som inneholder person&#10;&#10;Automatisk generert beskrivelse">
            <a:extLst>
              <a:ext uri="{FF2B5EF4-FFF2-40B4-BE49-F238E27FC236}">
                <a16:creationId xmlns:a16="http://schemas.microsoft.com/office/drawing/2014/main" id="{2C02F44A-E7ED-49E2-B50E-5F0A6598D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08" b="-3"/>
          <a:stretch/>
        </p:blipFill>
        <p:spPr>
          <a:xfrm rot="5400000">
            <a:off x="6898290" y="3481026"/>
            <a:ext cx="3412571" cy="276729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4F95C68-AB6E-4C79-8764-E43667ACD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8605" y="2486034"/>
            <a:ext cx="0" cy="3410712"/>
          </a:xfrm>
          <a:prstGeom prst="line">
            <a:avLst/>
          </a:prstGeom>
          <a:ln w="12700">
            <a:solidFill>
              <a:srgbClr val="FE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e 6" descr="Et bilde som inneholder utendørs&#10;&#10;Automatisk generert beskrivelse">
            <a:extLst>
              <a:ext uri="{FF2B5EF4-FFF2-40B4-BE49-F238E27FC236}">
                <a16:creationId xmlns:a16="http://schemas.microsoft.com/office/drawing/2014/main" id="{3D75D1E4-8B23-4B08-BF61-FEA7523F8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9165" y="1718982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3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99709F6-819A-4A9B-B299-52B516DA2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956BBB-7B91-4BF1-8CC5-4F1F5C3E0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20" name="Freeform 44">
              <a:extLst>
                <a:ext uri="{FF2B5EF4-FFF2-40B4-BE49-F238E27FC236}">
                  <a16:creationId xmlns:a16="http://schemas.microsoft.com/office/drawing/2014/main" id="{331C4F13-3AB4-4BD8-B1A2-76809863E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5">
              <a:extLst>
                <a:ext uri="{FF2B5EF4-FFF2-40B4-BE49-F238E27FC236}">
                  <a16:creationId xmlns:a16="http://schemas.microsoft.com/office/drawing/2014/main" id="{52D8231F-00FF-4EE0-B405-28CC397CF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6">
              <a:extLst>
                <a:ext uri="{FF2B5EF4-FFF2-40B4-BE49-F238E27FC236}">
                  <a16:creationId xmlns:a16="http://schemas.microsoft.com/office/drawing/2014/main" id="{C80BB271-C270-4FB5-B9F1-D81F239ED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7">
              <a:extLst>
                <a:ext uri="{FF2B5EF4-FFF2-40B4-BE49-F238E27FC236}">
                  <a16:creationId xmlns:a16="http://schemas.microsoft.com/office/drawing/2014/main" id="{1BDA5F0C-5FEC-4DA5-A154-3EC7AA6900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342B9BC-62E1-4F01-AE2D-4143126BE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16951DFF-A5A4-46C1-9E90-223DE1247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456" y="647745"/>
            <a:ext cx="10306520" cy="1616917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3600" b="1" u="sng" dirty="0"/>
              <a:t>Den </a:t>
            </a:r>
            <a:r>
              <a:rPr lang="en-US" sz="3600" b="1" u="sng" dirty="0" err="1"/>
              <a:t>fineste</a:t>
            </a:r>
            <a:r>
              <a:rPr lang="en-US" sz="3600" b="1" u="sng" dirty="0"/>
              <a:t> </a:t>
            </a:r>
            <a:r>
              <a:rPr lang="en-US" sz="3600" b="1" u="sng" dirty="0" err="1"/>
              <a:t>leiren</a:t>
            </a:r>
            <a:r>
              <a:rPr lang="en-US" sz="3600" b="1" u="sng" dirty="0"/>
              <a:t> </a:t>
            </a:r>
            <a:r>
              <a:rPr lang="en-US" sz="3600" b="1" u="sng" dirty="0" err="1"/>
              <a:t>på</a:t>
            </a:r>
            <a:r>
              <a:rPr lang="en-US" sz="3600" b="1" u="sng" dirty="0"/>
              <a:t> </a:t>
            </a:r>
            <a:r>
              <a:rPr lang="en-US" sz="3600" b="1" u="sng" dirty="0" err="1"/>
              <a:t>leeeeenge</a:t>
            </a:r>
            <a:r>
              <a:rPr lang="en-US" sz="3600" b="1" u="sng" dirty="0"/>
              <a:t>......</a:t>
            </a:r>
            <a:br>
              <a:rPr lang="en-US" sz="3600" b="1" dirty="0"/>
            </a:br>
            <a:r>
              <a:rPr lang="en-US" sz="2800" b="1" dirty="0" err="1"/>
              <a:t>Endelig</a:t>
            </a:r>
            <a:r>
              <a:rPr lang="en-US" sz="2800" b="1" dirty="0"/>
              <a:t> </a:t>
            </a:r>
            <a:r>
              <a:rPr lang="en-US" sz="2800" b="1" dirty="0" err="1"/>
              <a:t>kunne</a:t>
            </a:r>
            <a:r>
              <a:rPr lang="en-US" sz="2800" b="1" dirty="0"/>
              <a:t> vi </a:t>
            </a:r>
            <a:r>
              <a:rPr lang="en-US" sz="2800" b="1" dirty="0" err="1"/>
              <a:t>møtes</a:t>
            </a:r>
            <a:r>
              <a:rPr lang="en-US" sz="2800" b="1" dirty="0"/>
              <a:t> </a:t>
            </a:r>
            <a:r>
              <a:rPr lang="en-US" sz="2800" b="1" dirty="0" err="1"/>
              <a:t>og</a:t>
            </a:r>
            <a:r>
              <a:rPr lang="en-US" sz="2800" b="1" dirty="0"/>
              <a:t> </a:t>
            </a:r>
            <a:r>
              <a:rPr lang="en-US" sz="2800" b="1" dirty="0" err="1"/>
              <a:t>være</a:t>
            </a:r>
            <a:r>
              <a:rPr lang="en-US" sz="2800" b="1" dirty="0"/>
              <a:t> </a:t>
            </a:r>
            <a:r>
              <a:rPr lang="en-US" sz="2800" b="1" dirty="0" err="1"/>
              <a:t>på</a:t>
            </a:r>
            <a:r>
              <a:rPr lang="en-US" sz="2800" b="1" dirty="0"/>
              <a:t> leir</a:t>
            </a:r>
            <a:br>
              <a:rPr lang="en-US" sz="2800" b="1" dirty="0"/>
            </a:br>
            <a:r>
              <a:rPr lang="en-US" sz="2800" b="1" dirty="0" err="1"/>
              <a:t>sammen</a:t>
            </a:r>
            <a:r>
              <a:rPr lang="en-US" sz="2800" b="1" dirty="0"/>
              <a:t> med </a:t>
            </a:r>
            <a:r>
              <a:rPr lang="en-US" sz="2800" b="1" dirty="0" err="1"/>
              <a:t>andre</a:t>
            </a:r>
            <a:r>
              <a:rPr lang="en-US" sz="2800" b="1" dirty="0"/>
              <a:t>. </a:t>
            </a:r>
            <a:r>
              <a:rPr lang="en-US" sz="2800" b="1" dirty="0" err="1"/>
              <a:t>Festningen</a:t>
            </a:r>
            <a:r>
              <a:rPr lang="en-US" sz="2800" b="1" dirty="0"/>
              <a:t> </a:t>
            </a:r>
            <a:r>
              <a:rPr lang="en-US" sz="2800" b="1" dirty="0" err="1"/>
              <a:t>ble</a:t>
            </a:r>
            <a:r>
              <a:rPr lang="en-US" sz="2800" b="1" dirty="0"/>
              <a:t> </a:t>
            </a:r>
            <a:r>
              <a:rPr lang="en-US" sz="2800" b="1" dirty="0" err="1"/>
              <a:t>stedet</a:t>
            </a:r>
            <a:r>
              <a:rPr lang="en-US" sz="2800" b="1" dirty="0"/>
              <a:t> for </a:t>
            </a:r>
            <a:r>
              <a:rPr lang="en-US" sz="2800" b="1" dirty="0" err="1"/>
              <a:t>vennskapsleir</a:t>
            </a:r>
            <a:r>
              <a:rPr lang="en-US" sz="2800" b="1" dirty="0"/>
              <a:t>/Agenda leir </a:t>
            </a:r>
            <a:r>
              <a:rPr lang="en-US" sz="2800" b="1" dirty="0" err="1"/>
              <a:t>sammen</a:t>
            </a:r>
            <a:r>
              <a:rPr lang="en-US" sz="2800" b="1" dirty="0"/>
              <a:t> med : </a:t>
            </a:r>
            <a:r>
              <a:rPr lang="en-US" sz="2800" b="1" dirty="0" err="1"/>
              <a:t>Lande</a:t>
            </a:r>
            <a:r>
              <a:rPr lang="en-US" sz="2800" b="1" dirty="0"/>
              <a:t> </a:t>
            </a:r>
            <a:r>
              <a:rPr lang="en-US" sz="2800" b="1" dirty="0" err="1"/>
              <a:t>spgr</a:t>
            </a:r>
            <a:r>
              <a:rPr lang="en-US" sz="2800" b="1" dirty="0"/>
              <a:t>., Halden </a:t>
            </a:r>
            <a:r>
              <a:rPr lang="en-US" sz="2800" b="1" dirty="0" err="1"/>
              <a:t>spgr</a:t>
            </a:r>
            <a:r>
              <a:rPr lang="en-US" sz="2800" b="1" dirty="0"/>
              <a:t>. </a:t>
            </a:r>
            <a:r>
              <a:rPr lang="en-US" sz="2800" b="1" dirty="0" err="1"/>
              <a:t>og</a:t>
            </a:r>
            <a:r>
              <a:rPr lang="en-US" sz="2800" b="1" dirty="0"/>
              <a:t> </a:t>
            </a:r>
            <a:r>
              <a:rPr lang="en-US" sz="2800" b="1" dirty="0" err="1"/>
              <a:t>Skjeberg</a:t>
            </a:r>
            <a:r>
              <a:rPr lang="en-US" sz="2800" b="1" dirty="0"/>
              <a:t> </a:t>
            </a:r>
            <a:r>
              <a:rPr lang="en-US" sz="2800" b="1" dirty="0" err="1"/>
              <a:t>spgr</a:t>
            </a:r>
            <a:r>
              <a:rPr lang="en-US" sz="2800" b="1" dirty="0"/>
              <a:t>.</a:t>
            </a:r>
            <a:endParaRPr lang="en-US" sz="2800" b="1" dirty="0">
              <a:cs typeface="Calibri Light"/>
            </a:endParaRPr>
          </a:p>
        </p:txBody>
      </p:sp>
      <p:pic>
        <p:nvPicPr>
          <p:cNvPr id="7" name="Bilde 7" descr="Et bilde som inneholder gress, himmel, utendørs, tipi&#10;&#10;Automatisk generert beskrivelse">
            <a:extLst>
              <a:ext uri="{FF2B5EF4-FFF2-40B4-BE49-F238E27FC236}">
                <a16:creationId xmlns:a16="http://schemas.microsoft.com/office/drawing/2014/main" id="{045D1862-FCEF-47FB-A894-B8A1356FDA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2629" y="2248175"/>
            <a:ext cx="3385635" cy="2257090"/>
          </a:xfrm>
        </p:spPr>
      </p:pic>
      <p:pic>
        <p:nvPicPr>
          <p:cNvPr id="5" name="Bilde 5" descr="Et bilde som inneholder tekst, himmel, utendørs, gress&#10;&#10;Automatisk generert beskrivelse">
            <a:extLst>
              <a:ext uri="{FF2B5EF4-FFF2-40B4-BE49-F238E27FC236}">
                <a16:creationId xmlns:a16="http://schemas.microsoft.com/office/drawing/2014/main" id="{61B659FD-99C4-4C01-93B8-9E9147CFC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27" y="2208300"/>
            <a:ext cx="2567959" cy="3412571"/>
          </a:xfrm>
          <a:prstGeom prst="rect">
            <a:avLst/>
          </a:prstGeom>
        </p:spPr>
      </p:pic>
      <p:pic>
        <p:nvPicPr>
          <p:cNvPr id="4" name="Bilde 4" descr="Et bilde som inneholder plante&#10;&#10;Automatisk generert beskrivelse">
            <a:extLst>
              <a:ext uri="{FF2B5EF4-FFF2-40B4-BE49-F238E27FC236}">
                <a16:creationId xmlns:a16="http://schemas.microsoft.com/office/drawing/2014/main" id="{B849FD54-17A5-4B26-80D7-FD9D799A4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9557" y="-579"/>
            <a:ext cx="2567783" cy="1473173"/>
          </a:xfrm>
          <a:prstGeom prst="rect">
            <a:avLst/>
          </a:prstGeom>
        </p:spPr>
      </p:pic>
      <p:pic>
        <p:nvPicPr>
          <p:cNvPr id="6" name="Bilde 6" descr="Et bilde som inneholder gress, himmel, utendørs, tipi&#10;&#10;Automatisk generert beskrivelse">
            <a:extLst>
              <a:ext uri="{FF2B5EF4-FFF2-40B4-BE49-F238E27FC236}">
                <a16:creationId xmlns:a16="http://schemas.microsoft.com/office/drawing/2014/main" id="{D9E03140-277E-418D-AA85-013B415D9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2197" y="2244720"/>
            <a:ext cx="2448341" cy="1634268"/>
          </a:xfrm>
          <a:prstGeom prst="rect">
            <a:avLst/>
          </a:prstGeom>
        </p:spPr>
      </p:pic>
      <p:pic>
        <p:nvPicPr>
          <p:cNvPr id="8" name="Bilde 8" descr="Et bilde som inneholder gress, tre, utendørs, himmel&#10;&#10;Automatisk generert beskrivelse">
            <a:extLst>
              <a:ext uri="{FF2B5EF4-FFF2-40B4-BE49-F238E27FC236}">
                <a16:creationId xmlns:a16="http://schemas.microsoft.com/office/drawing/2014/main" id="{D1342C19-BD30-4230-831E-F2C3D00F2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9429" y="4215252"/>
            <a:ext cx="2743200" cy="1828800"/>
          </a:xfrm>
          <a:prstGeom prst="rect">
            <a:avLst/>
          </a:prstGeom>
        </p:spPr>
      </p:pic>
      <p:pic>
        <p:nvPicPr>
          <p:cNvPr id="9" name="Bilde 10" descr="Et bilde som inneholder innendørs, telt, utendørsobjekt, område&#10;&#10;Automatisk generert beskrivelse">
            <a:extLst>
              <a:ext uri="{FF2B5EF4-FFF2-40B4-BE49-F238E27FC236}">
                <a16:creationId xmlns:a16="http://schemas.microsoft.com/office/drawing/2014/main" id="{4C60BA8F-9A47-4FFD-ADED-EC0614F6FB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6272" y="4393485"/>
            <a:ext cx="2743200" cy="1828800"/>
          </a:xfrm>
          <a:prstGeom prst="rect">
            <a:avLst/>
          </a:prstGeom>
        </p:spPr>
      </p:pic>
      <p:pic>
        <p:nvPicPr>
          <p:cNvPr id="11" name="Bilde 11" descr="Et bilde som inneholder gress, utendørs, tre, felt&#10;&#10;Automatisk generert beskrivelse">
            <a:extLst>
              <a:ext uri="{FF2B5EF4-FFF2-40B4-BE49-F238E27FC236}">
                <a16:creationId xmlns:a16="http://schemas.microsoft.com/office/drawing/2014/main" id="{6EB9AA39-92E0-4E3A-A9A8-1C2204B538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8800" y="2507232"/>
            <a:ext cx="2743200" cy="18288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FA3104A-60D3-457B-AC87-A12FDF21C3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6591" y="4830294"/>
            <a:ext cx="2191213" cy="1643410"/>
          </a:xfrm>
          <a:prstGeom prst="rect">
            <a:avLst/>
          </a:prstGeom>
        </p:spPr>
      </p:pic>
      <p:pic>
        <p:nvPicPr>
          <p:cNvPr id="13" name="Bilde 12" descr="Et bilde som inneholder blomst, bord, lilla, innendørs&#10;&#10;Automatisk generert beskrivelse">
            <a:extLst>
              <a:ext uri="{FF2B5EF4-FFF2-40B4-BE49-F238E27FC236}">
                <a16:creationId xmlns:a16="http://schemas.microsoft.com/office/drawing/2014/main" id="{CDC8E79A-E103-4B15-9A3A-A2ABB82CBC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007" y="4465188"/>
            <a:ext cx="1544015" cy="2054406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46E7B8D-09B9-4D8B-A3B2-3DADEEBD12B7}"/>
              </a:ext>
            </a:extLst>
          </p:cNvPr>
          <p:cNvSpPr txBox="1"/>
          <p:nvPr/>
        </p:nvSpPr>
        <p:spPr>
          <a:xfrm>
            <a:off x="3346478" y="6294268"/>
            <a:ext cx="6259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rgbClr val="0FB717"/>
                </a:solidFill>
              </a:rPr>
              <a:t>VENNSKAPSLEIR/AGENDA LANDSLEIR 2021.</a:t>
            </a:r>
          </a:p>
        </p:txBody>
      </p:sp>
    </p:spTree>
    <p:extLst>
      <p:ext uri="{BB962C8B-B14F-4D97-AF65-F5344CB8AC3E}">
        <p14:creationId xmlns:p14="http://schemas.microsoft.com/office/powerpoint/2010/main" val="1663477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616CF057-C174-4091-8921-01B894593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1041521"/>
            <a:ext cx="3229803" cy="4468733"/>
          </a:xfrm>
        </p:spPr>
        <p:txBody>
          <a:bodyPr>
            <a:noAutofit/>
          </a:bodyPr>
          <a:lstStyle/>
          <a:p>
            <a:r>
              <a:rPr lang="nb-NO" sz="3800" b="1" dirty="0"/>
              <a:t>Vi hadde vanlige leir gjøremål og forskjellige aktiviteter, haik og leirbål. Vi storkosa oss hele uka og fikk nye venner.</a:t>
            </a:r>
          </a:p>
        </p:txBody>
      </p:sp>
      <p:pic>
        <p:nvPicPr>
          <p:cNvPr id="14" name="Plassholder for innhold 13" descr="Et bilde som inneholder gress, tre, utendørs, himmel&#10;&#10;Automatisk generert beskrivelse">
            <a:extLst>
              <a:ext uri="{FF2B5EF4-FFF2-40B4-BE49-F238E27FC236}">
                <a16:creationId xmlns:a16="http://schemas.microsoft.com/office/drawing/2014/main" id="{58FB5DD4-5B84-47EE-9D1B-0644A844E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770" y="78014"/>
            <a:ext cx="5141749" cy="3427833"/>
          </a:xfrm>
        </p:spPr>
      </p:pic>
      <p:pic>
        <p:nvPicPr>
          <p:cNvPr id="16" name="Bilde 15" descr="Et bilde som inneholder telt&#10;&#10;Automatisk generert beskrivelse">
            <a:extLst>
              <a:ext uri="{FF2B5EF4-FFF2-40B4-BE49-F238E27FC236}">
                <a16:creationId xmlns:a16="http://schemas.microsoft.com/office/drawing/2014/main" id="{634A99EF-FF75-48B6-BB6A-FC1F974B9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272" y="3080924"/>
            <a:ext cx="3958926" cy="2639284"/>
          </a:xfrm>
          <a:prstGeom prst="rect">
            <a:avLst/>
          </a:prstGeom>
        </p:spPr>
      </p:pic>
      <p:pic>
        <p:nvPicPr>
          <p:cNvPr id="22" name="Bilde 21" descr="Et bilde som inneholder gress, utendørs, person, stol&#10;&#10;Automatisk generert beskrivelse">
            <a:extLst>
              <a:ext uri="{FF2B5EF4-FFF2-40B4-BE49-F238E27FC236}">
                <a16:creationId xmlns:a16="http://schemas.microsoft.com/office/drawing/2014/main" id="{CBF621F0-0D59-4F38-A6E8-9DBC9B67A3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901" y="4400566"/>
            <a:ext cx="3465948" cy="2310632"/>
          </a:xfrm>
          <a:prstGeom prst="rect">
            <a:avLst/>
          </a:prstGeom>
        </p:spPr>
      </p:pic>
      <p:pic>
        <p:nvPicPr>
          <p:cNvPr id="24" name="Bilde 23" descr="Et bilde som inneholder tekst, innendørs&#10;&#10;Automatisk generert beskrivelse">
            <a:extLst>
              <a:ext uri="{FF2B5EF4-FFF2-40B4-BE49-F238E27FC236}">
                <a16:creationId xmlns:a16="http://schemas.microsoft.com/office/drawing/2014/main" id="{3A073664-7695-4423-BAA0-D6C5959EDD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41950" y="1763192"/>
            <a:ext cx="2726462" cy="204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80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 descr="Et bilde som inneholder person&#10;&#10;Automatisk generert beskrivelse">
            <a:extLst>
              <a:ext uri="{FF2B5EF4-FFF2-40B4-BE49-F238E27FC236}">
                <a16:creationId xmlns:a16="http://schemas.microsoft.com/office/drawing/2014/main" id="{EB4D1BAC-2724-4031-8B0F-B99F2CF9D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7231" y="569214"/>
            <a:ext cx="3529584" cy="2647188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A53ADCC-AC07-4527-B3A5-CC60C2002369}"/>
              </a:ext>
            </a:extLst>
          </p:cNvPr>
          <p:cNvSpPr txBox="1"/>
          <p:nvPr/>
        </p:nvSpPr>
        <p:spPr>
          <a:xfrm>
            <a:off x="713232" y="676656"/>
            <a:ext cx="2843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/>
              <a:t>AKTIVITETER.</a:t>
            </a:r>
          </a:p>
        </p:txBody>
      </p:sp>
      <p:pic>
        <p:nvPicPr>
          <p:cNvPr id="6" name="Bilde 5" descr="Et bilde som inneholder gress, innendørs&#10;&#10;Automatisk generert beskrivelse">
            <a:extLst>
              <a:ext uri="{FF2B5EF4-FFF2-40B4-BE49-F238E27FC236}">
                <a16:creationId xmlns:a16="http://schemas.microsoft.com/office/drawing/2014/main" id="{E2829E57-CEAA-4615-B62B-2EEA9ADD7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607" y="128016"/>
            <a:ext cx="2407591" cy="3203448"/>
          </a:xfrm>
          <a:prstGeom prst="rect">
            <a:avLst/>
          </a:prstGeom>
        </p:spPr>
      </p:pic>
      <p:pic>
        <p:nvPicPr>
          <p:cNvPr id="9" name="Bilde 8" descr="Et bilde som inneholder person&#10;&#10;Automatisk generert beskrivelse">
            <a:extLst>
              <a:ext uri="{FF2B5EF4-FFF2-40B4-BE49-F238E27FC236}">
                <a16:creationId xmlns:a16="http://schemas.microsoft.com/office/drawing/2014/main" id="{CC4E35EF-51B0-4C88-864D-03EA94A4F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311" y="2086709"/>
            <a:ext cx="3754195" cy="2815646"/>
          </a:xfrm>
          <a:prstGeom prst="rect">
            <a:avLst/>
          </a:prstGeom>
        </p:spPr>
      </p:pic>
      <p:pic>
        <p:nvPicPr>
          <p:cNvPr id="13" name="Bilde 12" descr="Et bilde som inneholder person&#10;&#10;Automatisk generert beskrivelse">
            <a:extLst>
              <a:ext uri="{FF2B5EF4-FFF2-40B4-BE49-F238E27FC236}">
                <a16:creationId xmlns:a16="http://schemas.microsoft.com/office/drawing/2014/main" id="{3761E34A-71CB-4BE5-8B3B-8038258EE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3939" y="3763933"/>
            <a:ext cx="3459748" cy="2594811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2B780AA6-3D13-45F5-89A6-B928536ED6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78779" y="3924836"/>
            <a:ext cx="3186387" cy="23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82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 descr="Et bilde som inneholder gress, utendørs&#10;&#10;Automatisk generert beskrivelse">
            <a:extLst>
              <a:ext uri="{FF2B5EF4-FFF2-40B4-BE49-F238E27FC236}">
                <a16:creationId xmlns:a16="http://schemas.microsoft.com/office/drawing/2014/main" id="{69B885FB-87D4-46C8-A419-33B6CDF1C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33" y="155448"/>
            <a:ext cx="2078020" cy="2761488"/>
          </a:xfrm>
          <a:prstGeom prst="rect">
            <a:avLst/>
          </a:prstGeom>
        </p:spPr>
      </p:pic>
      <p:pic>
        <p:nvPicPr>
          <p:cNvPr id="5" name="Bilde 4" descr="Et bilde som inneholder gress, utendørs, person, piknik&#10;&#10;Automatisk generert beskrivelse">
            <a:extLst>
              <a:ext uri="{FF2B5EF4-FFF2-40B4-BE49-F238E27FC236}">
                <a16:creationId xmlns:a16="http://schemas.microsoft.com/office/drawing/2014/main" id="{A1F05377-8DD5-4892-9AEA-8FF9C87937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706" y="1278497"/>
            <a:ext cx="4427220" cy="2951480"/>
          </a:xfrm>
          <a:prstGeom prst="rect">
            <a:avLst/>
          </a:prstGeom>
        </p:spPr>
      </p:pic>
      <p:pic>
        <p:nvPicPr>
          <p:cNvPr id="7" name="Bilde 6" descr="Et bilde som inneholder gress, person, utendørs, utendørsobjekt&#10;&#10;Automatisk generert beskrivelse">
            <a:extLst>
              <a:ext uri="{FF2B5EF4-FFF2-40B4-BE49-F238E27FC236}">
                <a16:creationId xmlns:a16="http://schemas.microsoft.com/office/drawing/2014/main" id="{E6B7B7AA-493B-4778-93B1-75CE2F75A0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40" y="109728"/>
            <a:ext cx="4210812" cy="2807208"/>
          </a:xfrm>
          <a:prstGeom prst="rect">
            <a:avLst/>
          </a:prstGeom>
        </p:spPr>
      </p:pic>
      <p:pic>
        <p:nvPicPr>
          <p:cNvPr id="11" name="Bilde 10" descr="Et bilde som inneholder person&#10;&#10;Automatisk generert beskrivelse">
            <a:extLst>
              <a:ext uri="{FF2B5EF4-FFF2-40B4-BE49-F238E27FC236}">
                <a16:creationId xmlns:a16="http://schemas.microsoft.com/office/drawing/2014/main" id="{22409042-0B35-43EC-A6B8-5810E68317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259" y="4238723"/>
            <a:ext cx="3915156" cy="2610104"/>
          </a:xfrm>
          <a:prstGeom prst="rect">
            <a:avLst/>
          </a:prstGeom>
        </p:spPr>
      </p:pic>
      <p:pic>
        <p:nvPicPr>
          <p:cNvPr id="15" name="Bilde 14" descr="Et bilde som inneholder tekst, gress&#10;&#10;Automatisk generert beskrivelse">
            <a:extLst>
              <a:ext uri="{FF2B5EF4-FFF2-40B4-BE49-F238E27FC236}">
                <a16:creationId xmlns:a16="http://schemas.microsoft.com/office/drawing/2014/main" id="{EEB60D95-9A70-4F7E-9CE0-724EF354D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89" y="3544824"/>
            <a:ext cx="2315197" cy="3080512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73D9F4BD-738A-4ACD-865A-517FBA01DEF8}"/>
              </a:ext>
            </a:extLst>
          </p:cNvPr>
          <p:cNvSpPr txBox="1"/>
          <p:nvPr/>
        </p:nvSpPr>
        <p:spPr>
          <a:xfrm>
            <a:off x="2697480" y="649224"/>
            <a:ext cx="3398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/>
              <a:t>AKTIVITETER.</a:t>
            </a:r>
          </a:p>
        </p:txBody>
      </p:sp>
      <p:pic>
        <p:nvPicPr>
          <p:cNvPr id="20" name="Bilde 19" descr="Et bilde som inneholder tilbehør, fargerik&#10;&#10;Automatisk generert beskrivelse">
            <a:extLst>
              <a:ext uri="{FF2B5EF4-FFF2-40B4-BE49-F238E27FC236}">
                <a16:creationId xmlns:a16="http://schemas.microsoft.com/office/drawing/2014/main" id="{995AE97D-6788-425A-85C0-5F1DEA5B1D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6008" y="3443648"/>
            <a:ext cx="3339298" cy="250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65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429</Words>
  <Application>Microsoft Office PowerPoint</Application>
  <PresentationFormat>Widescreen</PresentationFormat>
  <Paragraphs>19</Paragraphs>
  <Slides>13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Office-tema</vt:lpstr>
      <vt:lpstr>Fossekallen  speidergruppes tradisjoner og særpreg.</vt:lpstr>
      <vt:lpstr>Skinn, tinn og teepier. Fossekallen speidergruppe har alltid brukt skinn som sitt særpreg, vi er jo tross alt indianere. </vt:lpstr>
      <vt:lpstr>    TINN. Tinn har vært vår tradisjon på gammeldags speideraktivitet på leir siden vi starta opp  speidergruppa i 1980.  Patruljene bruker det  også som særpreg.</vt:lpstr>
      <vt:lpstr>Teepier. Vi elsker å ligge i de gamle, fine teepiene våre på leir. De tåler mye, og de har blitt blikkfang på hvor Fossekallen speidergruppe ligger på leir. </vt:lpstr>
      <vt:lpstr>Kles-tradisjoner i troppen på møter, turer og konkurranser.</vt:lpstr>
      <vt:lpstr>Den fineste leiren på leeeeenge...... Endelig kunne vi møtes og være på leir sammen med andre. Festningen ble stedet for vennskapsleir/Agenda leir sammen med : Lande spgr., Halden spgr. og Skjeberg spgr.</vt:lpstr>
      <vt:lpstr>Vi hadde vanlige leir gjøremål og forskjellige aktiviteter, haik og leirbål. Vi storkosa oss hele uka og fikk nye venner.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/>
  <cp:lastModifiedBy>Heidi Annie Lunde</cp:lastModifiedBy>
  <cp:revision>315</cp:revision>
  <dcterms:created xsi:type="dcterms:W3CDTF">2022-01-30T21:23:56Z</dcterms:created>
  <dcterms:modified xsi:type="dcterms:W3CDTF">2022-01-31T13:27:00Z</dcterms:modified>
</cp:coreProperties>
</file>