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CA04B-DF2A-400F-8068-B4A1E0984137}" v="900" dt="2023-02-03T18:50:59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B0C7D-D0DB-421A-81C0-3526EAA0132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357C2335-F367-40E6-B252-197B9E6EB3C0}">
      <dgm:prSet phldrT="[Tekst]"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Brenne over tråd, riktig bygd bål.</a:t>
          </a:r>
          <a:endParaRPr lang="nb-NO" dirty="0"/>
        </a:p>
      </dgm:t>
    </dgm:pt>
    <dgm:pt modelId="{FAE13C7D-1BD3-48C3-9EE1-1FA5D1906999}" type="parTrans" cxnId="{8A69A784-1955-44B6-A223-641ABE07AC78}">
      <dgm:prSet/>
      <dgm:spPr/>
      <dgm:t>
        <a:bodyPr/>
        <a:lstStyle/>
        <a:p>
          <a:endParaRPr lang="nb-NO"/>
        </a:p>
      </dgm:t>
    </dgm:pt>
    <dgm:pt modelId="{A96BD072-CECE-4DD4-B807-2752EB988862}" type="sibTrans" cxnId="{8A69A784-1955-44B6-A223-641ABE07AC78}">
      <dgm:prSet/>
      <dgm:spPr/>
      <dgm:t>
        <a:bodyPr/>
        <a:lstStyle/>
        <a:p>
          <a:endParaRPr lang="nb-NO"/>
        </a:p>
      </dgm:t>
    </dgm:pt>
    <dgm:pt modelId="{19F59F31-ECD1-4F7B-94DE-A1BA17B9ECCB}">
      <dgm:prSet phldrT="[Tekst]"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Førstehjelp med brannskader.</a:t>
          </a:r>
          <a:endParaRPr lang="nb-NO" dirty="0"/>
        </a:p>
      </dgm:t>
    </dgm:pt>
    <dgm:pt modelId="{B42E83AC-7DFE-42F9-9E33-DFD969E5C3B0}" type="parTrans" cxnId="{32817E27-AB86-44D1-9255-298661F87828}">
      <dgm:prSet/>
      <dgm:spPr/>
      <dgm:t>
        <a:bodyPr/>
        <a:lstStyle/>
        <a:p>
          <a:endParaRPr lang="nb-NO"/>
        </a:p>
      </dgm:t>
    </dgm:pt>
    <dgm:pt modelId="{F93E0B4B-44E9-48BE-A5E9-BFC24A67B0CF}" type="sibTrans" cxnId="{32817E27-AB86-44D1-9255-298661F87828}">
      <dgm:prSet/>
      <dgm:spPr/>
      <dgm:t>
        <a:bodyPr/>
        <a:lstStyle/>
        <a:p>
          <a:endParaRPr lang="nb-NO"/>
        </a:p>
      </dgm:t>
    </dgm:pt>
    <dgm:pt modelId="{CBD09AB9-8346-4A0F-A8AD-4070C094F429}">
      <dgm:prSet phldrT="[Tekst]"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Båltyper, </a:t>
          </a:r>
          <a:r>
            <a:rPr lang="nb-NO" dirty="0" err="1">
              <a:latin typeface="Calibri Light" panose="020F0302020204030204"/>
            </a:rPr>
            <a:t>almanneretten</a:t>
          </a:r>
          <a:r>
            <a:rPr lang="nb-NO" dirty="0">
              <a:latin typeface="Calibri Light" panose="020F0302020204030204"/>
            </a:rPr>
            <a:t>.</a:t>
          </a:r>
          <a:endParaRPr lang="nb-NO" dirty="0"/>
        </a:p>
      </dgm:t>
    </dgm:pt>
    <dgm:pt modelId="{70D11828-8F6A-4FE3-B8AE-9475CEFAEAEC}" type="parTrans" cxnId="{E289BBE4-1F56-47A7-A0C6-756FC53E24F5}">
      <dgm:prSet/>
      <dgm:spPr/>
      <dgm:t>
        <a:bodyPr/>
        <a:lstStyle/>
        <a:p>
          <a:endParaRPr lang="nb-NO"/>
        </a:p>
      </dgm:t>
    </dgm:pt>
    <dgm:pt modelId="{A7276AD3-99EF-481B-97CD-BF120D95D539}" type="sibTrans" cxnId="{E289BBE4-1F56-47A7-A0C6-756FC53E24F5}">
      <dgm:prSet/>
      <dgm:spPr/>
      <dgm:t>
        <a:bodyPr/>
        <a:lstStyle/>
        <a:p>
          <a:endParaRPr lang="nb-NO"/>
        </a:p>
      </dgm:t>
    </dgm:pt>
    <dgm:pt modelId="{7D44A130-8A1C-4716-AC59-48BF3A95FA59}">
      <dgm:prSet phldrT="[Tekst]" phldr="0"/>
      <dgm:spPr/>
      <dgm:t>
        <a:bodyPr/>
        <a:lstStyle/>
        <a:p>
          <a:pPr rtl="0"/>
          <a:r>
            <a:rPr lang="nb-NO" dirty="0">
              <a:latin typeface="Calibri Light" panose="020F0302020204030204"/>
            </a:rPr>
            <a:t>Riktig bruk av kniv, sag, øks.</a:t>
          </a:r>
          <a:endParaRPr lang="nb-NO" dirty="0"/>
        </a:p>
      </dgm:t>
    </dgm:pt>
    <dgm:pt modelId="{0FAD6B92-556A-4F27-A2AA-9B8CB095AD4E}" type="parTrans" cxnId="{77CA9ECA-81DC-41FA-81F6-971EF2A0D81B}">
      <dgm:prSet/>
      <dgm:spPr/>
      <dgm:t>
        <a:bodyPr/>
        <a:lstStyle/>
        <a:p>
          <a:endParaRPr lang="nb-NO"/>
        </a:p>
      </dgm:t>
    </dgm:pt>
    <dgm:pt modelId="{B7C992E1-407F-4DCC-8764-C891C6D851FA}" type="sibTrans" cxnId="{77CA9ECA-81DC-41FA-81F6-971EF2A0D81B}">
      <dgm:prSet/>
      <dgm:spPr/>
      <dgm:t>
        <a:bodyPr/>
        <a:lstStyle/>
        <a:p>
          <a:endParaRPr lang="nb-NO"/>
        </a:p>
      </dgm:t>
    </dgm:pt>
    <dgm:pt modelId="{B8BD24F2-AFF1-40FC-AF1D-8802B3DDAD7C}">
      <dgm:prSet phldrT="[Tekst]" phldr="0"/>
      <dgm:spPr/>
      <dgm:t>
        <a:bodyPr/>
        <a:lstStyle/>
        <a:p>
          <a:r>
            <a:rPr lang="nb-NO" dirty="0">
              <a:latin typeface="Calibri Light" panose="020F0302020204030204"/>
            </a:rPr>
            <a:t>Mat.</a:t>
          </a:r>
          <a:endParaRPr lang="nb-NO" dirty="0"/>
        </a:p>
      </dgm:t>
    </dgm:pt>
    <dgm:pt modelId="{035F2334-7B84-4F9A-B9F1-D9E3A76C1B5D}" type="parTrans" cxnId="{2131178F-0C1B-4736-AD5B-C4FC2C502D9E}">
      <dgm:prSet/>
      <dgm:spPr/>
      <dgm:t>
        <a:bodyPr/>
        <a:lstStyle/>
        <a:p>
          <a:endParaRPr lang="nb-NO"/>
        </a:p>
      </dgm:t>
    </dgm:pt>
    <dgm:pt modelId="{C1F06ADF-F457-46D7-9E04-062B7FB23F44}" type="sibTrans" cxnId="{2131178F-0C1B-4736-AD5B-C4FC2C502D9E}">
      <dgm:prSet/>
      <dgm:spPr/>
      <dgm:t>
        <a:bodyPr/>
        <a:lstStyle/>
        <a:p>
          <a:endParaRPr lang="nb-NO"/>
        </a:p>
      </dgm:t>
    </dgm:pt>
    <dgm:pt modelId="{1A284801-F46F-42C7-906E-FE7592F0DC55}" type="pres">
      <dgm:prSet presAssocID="{A9CB0C7D-D0DB-421A-81C0-3526EAA01325}" presName="diagram" presStyleCnt="0">
        <dgm:presLayoutVars>
          <dgm:dir/>
          <dgm:resizeHandles val="exact"/>
        </dgm:presLayoutVars>
      </dgm:prSet>
      <dgm:spPr/>
    </dgm:pt>
    <dgm:pt modelId="{C4AEB85D-CC75-4E2A-8AEB-F09A0545AC80}" type="pres">
      <dgm:prSet presAssocID="{357C2335-F367-40E6-B252-197B9E6EB3C0}" presName="node" presStyleLbl="node1" presStyleIdx="0" presStyleCnt="5">
        <dgm:presLayoutVars>
          <dgm:bulletEnabled val="1"/>
        </dgm:presLayoutVars>
      </dgm:prSet>
      <dgm:spPr/>
    </dgm:pt>
    <dgm:pt modelId="{6387887E-4A7D-4628-B3F5-246E7D486A2F}" type="pres">
      <dgm:prSet presAssocID="{A96BD072-CECE-4DD4-B807-2752EB988862}" presName="sibTrans" presStyleCnt="0"/>
      <dgm:spPr/>
    </dgm:pt>
    <dgm:pt modelId="{DD8EA772-3F63-4EC2-BCA7-E73508979413}" type="pres">
      <dgm:prSet presAssocID="{19F59F31-ECD1-4F7B-94DE-A1BA17B9ECCB}" presName="node" presStyleLbl="node1" presStyleIdx="1" presStyleCnt="5">
        <dgm:presLayoutVars>
          <dgm:bulletEnabled val="1"/>
        </dgm:presLayoutVars>
      </dgm:prSet>
      <dgm:spPr/>
    </dgm:pt>
    <dgm:pt modelId="{7DD6CBB5-909E-4E92-AEE1-48B71FED684A}" type="pres">
      <dgm:prSet presAssocID="{F93E0B4B-44E9-48BE-A5E9-BFC24A67B0CF}" presName="sibTrans" presStyleCnt="0"/>
      <dgm:spPr/>
    </dgm:pt>
    <dgm:pt modelId="{BE7E0FAB-1127-4159-AEA8-E5478FDE348A}" type="pres">
      <dgm:prSet presAssocID="{CBD09AB9-8346-4A0F-A8AD-4070C094F429}" presName="node" presStyleLbl="node1" presStyleIdx="2" presStyleCnt="5">
        <dgm:presLayoutVars>
          <dgm:bulletEnabled val="1"/>
        </dgm:presLayoutVars>
      </dgm:prSet>
      <dgm:spPr/>
    </dgm:pt>
    <dgm:pt modelId="{13F3BBEA-7B7F-4AD2-B5A0-15450B2F2F97}" type="pres">
      <dgm:prSet presAssocID="{A7276AD3-99EF-481B-97CD-BF120D95D539}" presName="sibTrans" presStyleCnt="0"/>
      <dgm:spPr/>
    </dgm:pt>
    <dgm:pt modelId="{1551EFD3-8B36-41D1-B608-2389FAAF7E34}" type="pres">
      <dgm:prSet presAssocID="{7D44A130-8A1C-4716-AC59-48BF3A95FA59}" presName="node" presStyleLbl="node1" presStyleIdx="3" presStyleCnt="5">
        <dgm:presLayoutVars>
          <dgm:bulletEnabled val="1"/>
        </dgm:presLayoutVars>
      </dgm:prSet>
      <dgm:spPr/>
    </dgm:pt>
    <dgm:pt modelId="{7EB08B67-400D-46FD-B1A9-5FF291EDFADA}" type="pres">
      <dgm:prSet presAssocID="{B7C992E1-407F-4DCC-8764-C891C6D851FA}" presName="sibTrans" presStyleCnt="0"/>
      <dgm:spPr/>
    </dgm:pt>
    <dgm:pt modelId="{7771AADF-8B8A-4FF8-B7B8-FDED3A5E3FF4}" type="pres">
      <dgm:prSet presAssocID="{B8BD24F2-AFF1-40FC-AF1D-8802B3DDAD7C}" presName="node" presStyleLbl="node1" presStyleIdx="4" presStyleCnt="5">
        <dgm:presLayoutVars>
          <dgm:bulletEnabled val="1"/>
        </dgm:presLayoutVars>
      </dgm:prSet>
      <dgm:spPr/>
    </dgm:pt>
  </dgm:ptLst>
  <dgm:cxnLst>
    <dgm:cxn modelId="{32817E27-AB86-44D1-9255-298661F87828}" srcId="{A9CB0C7D-D0DB-421A-81C0-3526EAA01325}" destId="{19F59F31-ECD1-4F7B-94DE-A1BA17B9ECCB}" srcOrd="1" destOrd="0" parTransId="{B42E83AC-7DFE-42F9-9E33-DFD969E5C3B0}" sibTransId="{F93E0B4B-44E9-48BE-A5E9-BFC24A67B0CF}"/>
    <dgm:cxn modelId="{BBE76361-B081-4D8C-899D-70795AD05ABD}" type="presOf" srcId="{7D44A130-8A1C-4716-AC59-48BF3A95FA59}" destId="{1551EFD3-8B36-41D1-B608-2389FAAF7E34}" srcOrd="0" destOrd="0" presId="urn:microsoft.com/office/officeart/2005/8/layout/default"/>
    <dgm:cxn modelId="{10603D6B-2686-48A2-A0A1-64F3376B2FCB}" type="presOf" srcId="{19F59F31-ECD1-4F7B-94DE-A1BA17B9ECCB}" destId="{DD8EA772-3F63-4EC2-BCA7-E73508979413}" srcOrd="0" destOrd="0" presId="urn:microsoft.com/office/officeart/2005/8/layout/default"/>
    <dgm:cxn modelId="{8A69A784-1955-44B6-A223-641ABE07AC78}" srcId="{A9CB0C7D-D0DB-421A-81C0-3526EAA01325}" destId="{357C2335-F367-40E6-B252-197B9E6EB3C0}" srcOrd="0" destOrd="0" parTransId="{FAE13C7D-1BD3-48C3-9EE1-1FA5D1906999}" sibTransId="{A96BD072-CECE-4DD4-B807-2752EB988862}"/>
    <dgm:cxn modelId="{2131178F-0C1B-4736-AD5B-C4FC2C502D9E}" srcId="{A9CB0C7D-D0DB-421A-81C0-3526EAA01325}" destId="{B8BD24F2-AFF1-40FC-AF1D-8802B3DDAD7C}" srcOrd="4" destOrd="0" parTransId="{035F2334-7B84-4F9A-B9F1-D9E3A76C1B5D}" sibTransId="{C1F06ADF-F457-46D7-9E04-062B7FB23F44}"/>
    <dgm:cxn modelId="{57F31690-865A-4E90-A131-63159FEEE644}" type="presOf" srcId="{357C2335-F367-40E6-B252-197B9E6EB3C0}" destId="{C4AEB85D-CC75-4E2A-8AEB-F09A0545AC80}" srcOrd="0" destOrd="0" presId="urn:microsoft.com/office/officeart/2005/8/layout/default"/>
    <dgm:cxn modelId="{BD1DD1A2-801A-4ED8-9FC1-AF90DC3FBBAD}" type="presOf" srcId="{B8BD24F2-AFF1-40FC-AF1D-8802B3DDAD7C}" destId="{7771AADF-8B8A-4FF8-B7B8-FDED3A5E3FF4}" srcOrd="0" destOrd="0" presId="urn:microsoft.com/office/officeart/2005/8/layout/default"/>
    <dgm:cxn modelId="{18715AA3-F523-4150-9875-8420695627BB}" type="presOf" srcId="{A9CB0C7D-D0DB-421A-81C0-3526EAA01325}" destId="{1A284801-F46F-42C7-906E-FE7592F0DC55}" srcOrd="0" destOrd="0" presId="urn:microsoft.com/office/officeart/2005/8/layout/default"/>
    <dgm:cxn modelId="{A64502C7-BB53-4B21-B890-716FB330728D}" type="presOf" srcId="{CBD09AB9-8346-4A0F-A8AD-4070C094F429}" destId="{BE7E0FAB-1127-4159-AEA8-E5478FDE348A}" srcOrd="0" destOrd="0" presId="urn:microsoft.com/office/officeart/2005/8/layout/default"/>
    <dgm:cxn modelId="{77CA9ECA-81DC-41FA-81F6-971EF2A0D81B}" srcId="{A9CB0C7D-D0DB-421A-81C0-3526EAA01325}" destId="{7D44A130-8A1C-4716-AC59-48BF3A95FA59}" srcOrd="3" destOrd="0" parTransId="{0FAD6B92-556A-4F27-A2AA-9B8CB095AD4E}" sibTransId="{B7C992E1-407F-4DCC-8764-C891C6D851FA}"/>
    <dgm:cxn modelId="{E289BBE4-1F56-47A7-A0C6-756FC53E24F5}" srcId="{A9CB0C7D-D0DB-421A-81C0-3526EAA01325}" destId="{CBD09AB9-8346-4A0F-A8AD-4070C094F429}" srcOrd="2" destOrd="0" parTransId="{70D11828-8F6A-4FE3-B8AE-9475CEFAEAEC}" sibTransId="{A7276AD3-99EF-481B-97CD-BF120D95D539}"/>
    <dgm:cxn modelId="{E086E030-A827-4F75-AD60-AF25927ED97E}" type="presParOf" srcId="{1A284801-F46F-42C7-906E-FE7592F0DC55}" destId="{C4AEB85D-CC75-4E2A-8AEB-F09A0545AC80}" srcOrd="0" destOrd="0" presId="urn:microsoft.com/office/officeart/2005/8/layout/default"/>
    <dgm:cxn modelId="{A70E7D7E-3A25-4939-8B08-2F21F79A987A}" type="presParOf" srcId="{1A284801-F46F-42C7-906E-FE7592F0DC55}" destId="{6387887E-4A7D-4628-B3F5-246E7D486A2F}" srcOrd="1" destOrd="0" presId="urn:microsoft.com/office/officeart/2005/8/layout/default"/>
    <dgm:cxn modelId="{9C43DC88-A72B-46EE-B3B3-CA8FA3DF0168}" type="presParOf" srcId="{1A284801-F46F-42C7-906E-FE7592F0DC55}" destId="{DD8EA772-3F63-4EC2-BCA7-E73508979413}" srcOrd="2" destOrd="0" presId="urn:microsoft.com/office/officeart/2005/8/layout/default"/>
    <dgm:cxn modelId="{AD908003-E574-4F81-B41A-AF22C00A4D3A}" type="presParOf" srcId="{1A284801-F46F-42C7-906E-FE7592F0DC55}" destId="{7DD6CBB5-909E-4E92-AEE1-48B71FED684A}" srcOrd="3" destOrd="0" presId="urn:microsoft.com/office/officeart/2005/8/layout/default"/>
    <dgm:cxn modelId="{D77B2DD7-95DB-45AA-BA2F-242330ED1092}" type="presParOf" srcId="{1A284801-F46F-42C7-906E-FE7592F0DC55}" destId="{BE7E0FAB-1127-4159-AEA8-E5478FDE348A}" srcOrd="4" destOrd="0" presId="urn:microsoft.com/office/officeart/2005/8/layout/default"/>
    <dgm:cxn modelId="{B4E0F107-FCDF-432F-B78B-ED964A78C128}" type="presParOf" srcId="{1A284801-F46F-42C7-906E-FE7592F0DC55}" destId="{13F3BBEA-7B7F-4AD2-B5A0-15450B2F2F97}" srcOrd="5" destOrd="0" presId="urn:microsoft.com/office/officeart/2005/8/layout/default"/>
    <dgm:cxn modelId="{39EC1AD6-7B5C-4422-AE8A-D7C8B1F5FEAE}" type="presParOf" srcId="{1A284801-F46F-42C7-906E-FE7592F0DC55}" destId="{1551EFD3-8B36-41D1-B608-2389FAAF7E34}" srcOrd="6" destOrd="0" presId="urn:microsoft.com/office/officeart/2005/8/layout/default"/>
    <dgm:cxn modelId="{D23D6DE5-6BF7-4267-86D2-368A970F49E3}" type="presParOf" srcId="{1A284801-F46F-42C7-906E-FE7592F0DC55}" destId="{7EB08B67-400D-46FD-B1A9-5FF291EDFADA}" srcOrd="7" destOrd="0" presId="urn:microsoft.com/office/officeart/2005/8/layout/default"/>
    <dgm:cxn modelId="{BF90274E-0301-431D-8DD8-C01DD6056324}" type="presParOf" srcId="{1A284801-F46F-42C7-906E-FE7592F0DC55}" destId="{7771AADF-8B8A-4FF8-B7B8-FDED3A5E3FF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EB85D-CC75-4E2A-8AEB-F09A0545AC80}">
      <dsp:nvSpPr>
        <dsp:cNvPr id="0" name=""/>
        <dsp:cNvSpPr/>
      </dsp:nvSpPr>
      <dsp:spPr>
        <a:xfrm>
          <a:off x="158203" y="115"/>
          <a:ext cx="1727430" cy="10364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 Light" panose="020F0302020204030204"/>
            </a:rPr>
            <a:t>Brenne over tråd, riktig bygd bål.</a:t>
          </a:r>
          <a:endParaRPr lang="nb-NO" sz="2000" kern="1200" dirty="0"/>
        </a:p>
      </dsp:txBody>
      <dsp:txXfrm>
        <a:off x="158203" y="115"/>
        <a:ext cx="1727430" cy="1036458"/>
      </dsp:txXfrm>
    </dsp:sp>
    <dsp:sp modelId="{DD8EA772-3F63-4EC2-BCA7-E73508979413}">
      <dsp:nvSpPr>
        <dsp:cNvPr id="0" name=""/>
        <dsp:cNvSpPr/>
      </dsp:nvSpPr>
      <dsp:spPr>
        <a:xfrm>
          <a:off x="2058376" y="115"/>
          <a:ext cx="1727430" cy="1036458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 Light" panose="020F0302020204030204"/>
            </a:rPr>
            <a:t>Førstehjelp med brannskader.</a:t>
          </a:r>
          <a:endParaRPr lang="nb-NO" sz="2000" kern="1200" dirty="0"/>
        </a:p>
      </dsp:txBody>
      <dsp:txXfrm>
        <a:off x="2058376" y="115"/>
        <a:ext cx="1727430" cy="1036458"/>
      </dsp:txXfrm>
    </dsp:sp>
    <dsp:sp modelId="{BE7E0FAB-1127-4159-AEA8-E5478FDE348A}">
      <dsp:nvSpPr>
        <dsp:cNvPr id="0" name=""/>
        <dsp:cNvSpPr/>
      </dsp:nvSpPr>
      <dsp:spPr>
        <a:xfrm>
          <a:off x="158203" y="1209316"/>
          <a:ext cx="1727430" cy="1036458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 Light" panose="020F0302020204030204"/>
            </a:rPr>
            <a:t>Båltyper, </a:t>
          </a:r>
          <a:r>
            <a:rPr lang="nb-NO" sz="2000" kern="1200" dirty="0" err="1">
              <a:latin typeface="Calibri Light" panose="020F0302020204030204"/>
            </a:rPr>
            <a:t>almanneretten</a:t>
          </a:r>
          <a:r>
            <a:rPr lang="nb-NO" sz="2000" kern="1200" dirty="0">
              <a:latin typeface="Calibri Light" panose="020F0302020204030204"/>
            </a:rPr>
            <a:t>.</a:t>
          </a:r>
          <a:endParaRPr lang="nb-NO" sz="2000" kern="1200" dirty="0"/>
        </a:p>
      </dsp:txBody>
      <dsp:txXfrm>
        <a:off x="158203" y="1209316"/>
        <a:ext cx="1727430" cy="1036458"/>
      </dsp:txXfrm>
    </dsp:sp>
    <dsp:sp modelId="{1551EFD3-8B36-41D1-B608-2389FAAF7E34}">
      <dsp:nvSpPr>
        <dsp:cNvPr id="0" name=""/>
        <dsp:cNvSpPr/>
      </dsp:nvSpPr>
      <dsp:spPr>
        <a:xfrm>
          <a:off x="2058376" y="1209316"/>
          <a:ext cx="1727430" cy="1036458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 Light" panose="020F0302020204030204"/>
            </a:rPr>
            <a:t>Riktig bruk av kniv, sag, øks.</a:t>
          </a:r>
          <a:endParaRPr lang="nb-NO" sz="2000" kern="1200" dirty="0"/>
        </a:p>
      </dsp:txBody>
      <dsp:txXfrm>
        <a:off x="2058376" y="1209316"/>
        <a:ext cx="1727430" cy="1036458"/>
      </dsp:txXfrm>
    </dsp:sp>
    <dsp:sp modelId="{7771AADF-8B8A-4FF8-B7B8-FDED3A5E3FF4}">
      <dsp:nvSpPr>
        <dsp:cNvPr id="0" name=""/>
        <dsp:cNvSpPr/>
      </dsp:nvSpPr>
      <dsp:spPr>
        <a:xfrm>
          <a:off x="1108289" y="2418517"/>
          <a:ext cx="1727430" cy="1036458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latin typeface="Calibri Light" panose="020F0302020204030204"/>
            </a:rPr>
            <a:t>Mat.</a:t>
          </a:r>
          <a:endParaRPr lang="nb-NO" sz="2000" kern="1200" dirty="0"/>
        </a:p>
      </dsp:txBody>
      <dsp:txXfrm>
        <a:off x="1108289" y="2418517"/>
        <a:ext cx="1727430" cy="1036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0.jpe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 descr="Et bilde som inneholder dør&#10;&#10;Automatisk generert beskrivelse">
            <a:extLst>
              <a:ext uri="{FF2B5EF4-FFF2-40B4-BE49-F238E27FC236}">
                <a16:creationId xmlns:a16="http://schemas.microsoft.com/office/drawing/2014/main" id="{61B20353-7C15-3133-9CF9-4777A3B3B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9" t="5200" r="37231"/>
          <a:stretch/>
        </p:blipFill>
        <p:spPr>
          <a:xfrm rot="5400000">
            <a:off x="5604154" y="-1331094"/>
            <a:ext cx="7375584" cy="928673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7981" y="928635"/>
            <a:ext cx="4023360" cy="339786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700" b="1" u="sng" dirty="0">
                <a:solidFill>
                  <a:srgbClr val="0070C0"/>
                </a:solidFill>
                <a:latin typeface="Arial Nova"/>
                <a:cs typeface="Times New Roman"/>
              </a:rPr>
              <a:t>VELKOMMEN TIL OSS.</a:t>
            </a:r>
            <a:br>
              <a:rPr lang="en-US" sz="3700" b="1" u="sng" dirty="0">
                <a:latin typeface="Arial Nova"/>
                <a:cs typeface="Times New Roman"/>
              </a:rPr>
            </a:br>
            <a:r>
              <a:rPr lang="en-US" sz="3700" b="1" dirty="0" err="1">
                <a:solidFill>
                  <a:srgbClr val="0070C0"/>
                </a:solidFill>
                <a:latin typeface="Arial Nova"/>
                <a:cs typeface="Times New Roman"/>
              </a:rPr>
              <a:t>Fossekallen</a:t>
            </a:r>
            <a:r>
              <a:rPr lang="en-US" sz="3700" b="1" dirty="0">
                <a:solidFill>
                  <a:srgbClr val="0070C0"/>
                </a:solidFill>
                <a:latin typeface="Arial Nova"/>
                <a:cs typeface="Times New Roman"/>
              </a:rPr>
              <a:t> </a:t>
            </a:r>
            <a:r>
              <a:rPr lang="en-US" sz="3700" b="1" dirty="0" err="1">
                <a:solidFill>
                  <a:srgbClr val="0070C0"/>
                </a:solidFill>
                <a:latin typeface="Arial Nova"/>
                <a:cs typeface="Times New Roman"/>
              </a:rPr>
              <a:t>speidergruppe</a:t>
            </a:r>
            <a:r>
              <a:rPr lang="en-US" sz="3700" b="1" dirty="0">
                <a:solidFill>
                  <a:srgbClr val="0070C0"/>
                </a:solidFill>
                <a:latin typeface="Arial Nova"/>
                <a:cs typeface="Times New Roman"/>
              </a:rPr>
              <a:t> </a:t>
            </a:r>
            <a:r>
              <a:rPr lang="en-US" sz="3700" b="1" dirty="0" err="1">
                <a:solidFill>
                  <a:srgbClr val="0070C0"/>
                </a:solidFill>
                <a:latin typeface="Arial Nova"/>
                <a:cs typeface="Times New Roman"/>
              </a:rPr>
              <a:t>stiftet</a:t>
            </a:r>
            <a:r>
              <a:rPr lang="en-US" sz="3700" b="1" dirty="0">
                <a:solidFill>
                  <a:srgbClr val="0070C0"/>
                </a:solidFill>
                <a:latin typeface="Arial Nova"/>
                <a:cs typeface="Times New Roman"/>
              </a:rPr>
              <a:t> 25 mars 1980 av Jan </a:t>
            </a:r>
            <a:r>
              <a:rPr lang="en-US" sz="3700" b="1" dirty="0" err="1">
                <a:solidFill>
                  <a:srgbClr val="0070C0"/>
                </a:solidFill>
                <a:latin typeface="Arial Nova"/>
                <a:cs typeface="Times New Roman"/>
              </a:rPr>
              <a:t>og</a:t>
            </a:r>
            <a:r>
              <a:rPr lang="en-US" sz="3700" b="1" dirty="0">
                <a:solidFill>
                  <a:srgbClr val="0070C0"/>
                </a:solidFill>
                <a:latin typeface="Arial Nova"/>
                <a:cs typeface="Times New Roman"/>
              </a:rPr>
              <a:t> Unni Lunde.</a:t>
            </a:r>
            <a:endParaRPr lang="nb-NO" b="1">
              <a:cs typeface="Calibri Light" panose="020F0302020204030204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8">
            <a:extLst>
              <a:ext uri="{FF2B5EF4-FFF2-40B4-BE49-F238E27FC236}">
                <a16:creationId xmlns:a16="http://schemas.microsoft.com/office/drawing/2014/main" id="{B77F347F-8539-F696-B359-C739AD79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52" y="4560295"/>
            <a:ext cx="2092595" cy="20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e 5" descr="Et bilde som inneholder innendørs, vegg, gulv, tre&#10;&#10;Automatisk generert beskrivelse">
            <a:extLst>
              <a:ext uri="{FF2B5EF4-FFF2-40B4-BE49-F238E27FC236}">
                <a16:creationId xmlns:a16="http://schemas.microsoft.com/office/drawing/2014/main" id="{88AFA4F9-F8C1-AA08-B3AA-562AA6F0B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4" r="-2" b="-2"/>
          <a:stretch/>
        </p:blipFill>
        <p:spPr>
          <a:xfrm>
            <a:off x="6302664" y="10"/>
            <a:ext cx="6095980" cy="6857990"/>
          </a:xfrm>
          <a:prstGeom prst="rect">
            <a:avLst/>
          </a:prstGeom>
        </p:spPr>
      </p:pic>
      <p:pic>
        <p:nvPicPr>
          <p:cNvPr id="4" name="Bilde 4" descr="Et bilde som inneholder vegg, innendørs, tre&#10;&#10;Automatisk generert beskrivelse">
            <a:extLst>
              <a:ext uri="{FF2B5EF4-FFF2-40B4-BE49-F238E27FC236}">
                <a16:creationId xmlns:a16="http://schemas.microsoft.com/office/drawing/2014/main" id="{6BC38A10-863A-38C9-0A9F-D4858FBAE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r="-2" b="1541"/>
          <a:stretch/>
        </p:blipFill>
        <p:spPr>
          <a:xfrm>
            <a:off x="-374542" y="10"/>
            <a:ext cx="6096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45BD237-0B87-257A-64BC-FE7E51A8E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endParaRPr lang="nb-NO" sz="1600">
              <a:solidFill>
                <a:srgbClr val="080808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85C5C5-8B22-3A54-A6AC-A46F417BE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nb-NO" sz="2800">
                <a:solidFill>
                  <a:srgbClr val="080808"/>
                </a:solidFill>
                <a:cs typeface="Calibri Light"/>
              </a:rPr>
              <a:t>SPEIDERLOKALET VÅRT PÅ FLATEBY.</a:t>
            </a:r>
          </a:p>
        </p:txBody>
      </p:sp>
    </p:spTree>
    <p:extLst>
      <p:ext uri="{BB962C8B-B14F-4D97-AF65-F5344CB8AC3E}">
        <p14:creationId xmlns:p14="http://schemas.microsoft.com/office/powerpoint/2010/main" val="35072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90FF4D-89C3-DC45-3BB9-48164A75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3188"/>
            <a:ext cx="10515600" cy="17899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nb-NO" sz="3200" b="1" dirty="0">
                <a:solidFill>
                  <a:srgbClr val="00B050"/>
                </a:solidFill>
                <a:latin typeface="Arial Nova"/>
                <a:cs typeface="Calibri Light"/>
              </a:rPr>
              <a:t>Vi har en stor sal til småspeidermøter, førerpatruljemøter og troppsmøter. </a:t>
            </a:r>
            <a:br>
              <a:rPr lang="nb-NO" sz="3200" b="1" dirty="0">
                <a:latin typeface="Arial Nova"/>
                <a:cs typeface="Calibri Light"/>
              </a:rPr>
            </a:br>
            <a:r>
              <a:rPr lang="nb-NO" sz="3200" b="1" dirty="0">
                <a:solidFill>
                  <a:srgbClr val="00B050"/>
                </a:solidFill>
                <a:latin typeface="Arial Nova"/>
                <a:cs typeface="Calibri Light"/>
              </a:rPr>
              <a:t>Vi leier ut innimellom. </a:t>
            </a:r>
            <a:br>
              <a:rPr lang="nb-NO" sz="3200" b="1" dirty="0">
                <a:latin typeface="Arial Nova"/>
                <a:cs typeface="Calibri Light"/>
              </a:rPr>
            </a:br>
            <a:r>
              <a:rPr lang="nb-NO" sz="3200" b="1" dirty="0">
                <a:solidFill>
                  <a:srgbClr val="00B050"/>
                </a:solidFill>
                <a:latin typeface="Arial Nova"/>
                <a:cs typeface="Calibri Light"/>
              </a:rPr>
              <a:t>Her har vi også et ganske </a:t>
            </a:r>
            <a:br>
              <a:rPr lang="nb-NO" sz="3200" b="1" dirty="0">
                <a:latin typeface="Arial Nova"/>
                <a:cs typeface="Calibri Light"/>
              </a:rPr>
            </a:br>
            <a:r>
              <a:rPr lang="nb-NO" sz="3200" b="1" dirty="0">
                <a:solidFill>
                  <a:srgbClr val="00B050"/>
                </a:solidFill>
                <a:latin typeface="Arial Nova"/>
                <a:cs typeface="Calibri Light"/>
              </a:rPr>
              <a:t>ny - oppusset  kjøkken. </a:t>
            </a:r>
            <a:br>
              <a:rPr lang="nb-NO" sz="3200" b="1" dirty="0">
                <a:latin typeface="Arial Nova"/>
                <a:cs typeface="Calibri Light"/>
              </a:rPr>
            </a:br>
            <a:r>
              <a:rPr lang="nb-NO" sz="3200" b="1" dirty="0">
                <a:solidFill>
                  <a:srgbClr val="00B050"/>
                </a:solidFill>
                <a:latin typeface="Arial Nova"/>
                <a:cs typeface="Calibri Light"/>
              </a:rPr>
              <a:t>I underetasjen har vi utstyrslager og </a:t>
            </a:r>
            <a:br>
              <a:rPr lang="nb-NO" sz="3200" b="1" dirty="0">
                <a:latin typeface="Arial Nova"/>
                <a:cs typeface="Calibri Light"/>
              </a:rPr>
            </a:br>
            <a:r>
              <a:rPr lang="nb-NO" sz="3200" b="1" dirty="0">
                <a:solidFill>
                  <a:srgbClr val="00B050"/>
                </a:solidFill>
                <a:latin typeface="Arial Nova"/>
                <a:cs typeface="Calibri Light"/>
              </a:rPr>
              <a:t>toaletter.</a:t>
            </a:r>
          </a:p>
        </p:txBody>
      </p:sp>
      <p:pic>
        <p:nvPicPr>
          <p:cNvPr id="4" name="Bilde 4" descr="Et bilde som inneholder innendørs, tak, gulv, person&#10;&#10;Automatisk generert beskrivelse">
            <a:extLst>
              <a:ext uri="{FF2B5EF4-FFF2-40B4-BE49-F238E27FC236}">
                <a16:creationId xmlns:a16="http://schemas.microsoft.com/office/drawing/2014/main" id="{6DE54FD3-AF87-D3B9-0C0A-D0A959C84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583" y="2882455"/>
            <a:ext cx="3270302" cy="4351338"/>
          </a:xfrm>
        </p:spPr>
      </p:pic>
      <p:pic>
        <p:nvPicPr>
          <p:cNvPr id="5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F01F358E-7ECF-4CED-6964-E92EF334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61" y="3249083"/>
            <a:ext cx="2743200" cy="3649996"/>
          </a:xfrm>
          <a:prstGeom prst="rect">
            <a:avLst/>
          </a:prstGeom>
        </p:spPr>
      </p:pic>
      <p:pic>
        <p:nvPicPr>
          <p:cNvPr id="6" name="Bilde 6" descr="Et bilde som inneholder person, vegg, innendørs, personer&#10;&#10;Automatisk generert beskrivelse">
            <a:extLst>
              <a:ext uri="{FF2B5EF4-FFF2-40B4-BE49-F238E27FC236}">
                <a16:creationId xmlns:a16="http://schemas.microsoft.com/office/drawing/2014/main" id="{E3254D02-F794-D629-452F-74DF25556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92582" y="3702481"/>
            <a:ext cx="3657600" cy="2743200"/>
          </a:xfrm>
          <a:prstGeom prst="rect">
            <a:avLst/>
          </a:prstGeom>
        </p:spPr>
      </p:pic>
      <p:pic>
        <p:nvPicPr>
          <p:cNvPr id="7" name="Bilde 7" descr="Et bilde som inneholder innendørs, bord, person, gulv&#10;&#10;Automatisk generert beskrivelse">
            <a:extLst>
              <a:ext uri="{FF2B5EF4-FFF2-40B4-BE49-F238E27FC236}">
                <a16:creationId xmlns:a16="http://schemas.microsoft.com/office/drawing/2014/main" id="{5158E1FC-0024-DD4E-9772-0DD85D6F5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768" y="1423189"/>
            <a:ext cx="2743200" cy="3649996"/>
          </a:xfrm>
          <a:prstGeom prst="rect">
            <a:avLst/>
          </a:prstGeom>
        </p:spPr>
      </p:pic>
      <p:pic>
        <p:nvPicPr>
          <p:cNvPr id="8" name="Bilde 8">
            <a:extLst>
              <a:ext uri="{FF2B5EF4-FFF2-40B4-BE49-F238E27FC236}">
                <a16:creationId xmlns:a16="http://schemas.microsoft.com/office/drawing/2014/main" id="{AC313267-5C58-953A-F051-286841062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0227" y="4728193"/>
            <a:ext cx="2092595" cy="20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6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5" descr="Et bilde som inneholder person, innendørs, vegg, gruppe&#10;&#10;Automatisk generert beskrivelse">
            <a:extLst>
              <a:ext uri="{FF2B5EF4-FFF2-40B4-BE49-F238E27FC236}">
                <a16:creationId xmlns:a16="http://schemas.microsoft.com/office/drawing/2014/main" id="{AFF20BA8-5944-3E5B-B381-715B218D2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81" b="5"/>
          <a:stretch/>
        </p:blipFill>
        <p:spPr>
          <a:xfrm rot="5400000">
            <a:off x="-206407" y="206407"/>
            <a:ext cx="3383279" cy="297046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20BE072-5778-CABC-79C3-0BBBAC5B88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" r="7933" b="2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6" name="Bilde 6" descr="Et bilde som inneholder innendørs, person, gulv, sete&#10;&#10;Automatisk generert beskrivelse">
            <a:extLst>
              <a:ext uri="{FF2B5EF4-FFF2-40B4-BE49-F238E27FC236}">
                <a16:creationId xmlns:a16="http://schemas.microsoft.com/office/drawing/2014/main" id="{F396CB58-95FC-F5C3-EC4C-C1699FA375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55" r="-1" b="5676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4" name="Bilde 4" descr="Et bilde som inneholder innendørs, person, tak, gulv&#10;&#10;Automatisk generert beskrivelse">
            <a:extLst>
              <a:ext uri="{FF2B5EF4-FFF2-40B4-BE49-F238E27FC236}">
                <a16:creationId xmlns:a16="http://schemas.microsoft.com/office/drawing/2014/main" id="{4CA6E4B2-A73F-6B18-4F30-CB576DB633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31" r="-1" b="-1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7" name="Bilde 7" descr="Et bilde som inneholder innendørs, tak, person, folkemengde&#10;&#10;Automatisk generert beskrivelse">
            <a:extLst>
              <a:ext uri="{FF2B5EF4-FFF2-40B4-BE49-F238E27FC236}">
                <a16:creationId xmlns:a16="http://schemas.microsoft.com/office/drawing/2014/main" id="{3E6E7B89-97D5-041F-E5D7-8A0A77E29C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30" r="-1" b="36649"/>
          <a:stretch/>
        </p:blipFill>
        <p:spPr>
          <a:xfrm>
            <a:off x="-1018" y="3435975"/>
            <a:ext cx="5282439" cy="29958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9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5EB630F-1B78-F61D-3C7A-A5A5F8F7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0200000" flipV="1">
            <a:off x="6478738" y="4436396"/>
            <a:ext cx="5206663" cy="1351825"/>
          </a:xfrm>
        </p:spPr>
        <p:txBody>
          <a:bodyPr>
            <a:normAutofit fontScale="90000"/>
          </a:bodyPr>
          <a:lstStyle/>
          <a:p>
            <a:r>
              <a:rPr lang="nb-NO" sz="3600" b="1" dirty="0">
                <a:solidFill>
                  <a:srgbClr val="FFFFFF"/>
                </a:solidFill>
                <a:latin typeface="Arial Nova"/>
                <a:cs typeface="Calibri Light"/>
              </a:rPr>
              <a:t>Vi har også 4 patruljerom til </a:t>
            </a:r>
            <a:r>
              <a:rPr lang="nb-NO" sz="3600" b="1" dirty="0">
                <a:latin typeface="Arial Nova"/>
                <a:cs typeface="Calibri Light"/>
              </a:rPr>
              <a:t> </a:t>
            </a:r>
            <a:r>
              <a:rPr lang="nb-NO" sz="4000" b="1" dirty="0">
                <a:latin typeface="Arial Nova"/>
                <a:cs typeface="Calibri Light"/>
              </a:rPr>
              <a:t>Ørn, grevling, piggsvin og rådyrpatruljen.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9D7E0039-1F55-8749-4509-E86A53D3D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3993975"/>
            <a:ext cx="5366610" cy="2249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cs typeface="Calibri"/>
              </a:rPr>
              <a:t>.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29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E5A6BE-AC0E-B341-03C5-B6AE15718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571216"/>
            <a:ext cx="10906008" cy="1360804"/>
          </a:xfrm>
        </p:spPr>
        <p:txBody>
          <a:bodyPr>
            <a:noAutofit/>
          </a:bodyPr>
          <a:lstStyle/>
          <a:p>
            <a:r>
              <a:rPr lang="nb-NO" sz="3600" b="1" dirty="0">
                <a:solidFill>
                  <a:srgbClr val="00B050"/>
                </a:solidFill>
                <a:latin typeface="Arial Nova"/>
                <a:cs typeface="Calibri Light"/>
              </a:rPr>
              <a:t>Etter nyttår har vi begynt med patruljetavle for å motivere speiderne våre. Kjempespennende å følge med på troppskonkurranser.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CD0BC1B-00BA-D22F-B2C2-294F9886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96" y="5859140"/>
            <a:ext cx="10906008" cy="497210"/>
          </a:xfrm>
        </p:spPr>
        <p:txBody>
          <a:bodyPr>
            <a:normAutofit/>
          </a:bodyPr>
          <a:lstStyle/>
          <a:p>
            <a:endParaRPr lang="nb-NO"/>
          </a:p>
        </p:txBody>
      </p:sp>
      <p:pic>
        <p:nvPicPr>
          <p:cNvPr id="7" name="Bilde 8">
            <a:extLst>
              <a:ext uri="{FF2B5EF4-FFF2-40B4-BE49-F238E27FC236}">
                <a16:creationId xmlns:a16="http://schemas.microsoft.com/office/drawing/2014/main" id="{71FCF724-EC23-3CF3-1452-EAA2A5A88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r="3607" b="-3"/>
          <a:stretch/>
        </p:blipFill>
        <p:spPr>
          <a:xfrm>
            <a:off x="321628" y="320511"/>
            <a:ext cx="1508761" cy="1567487"/>
          </a:xfrm>
          <a:prstGeom prst="rect">
            <a:avLst/>
          </a:prstGeom>
        </p:spPr>
      </p:pic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D55181B-E14B-A097-FB0A-DD446088B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4" r="12814" b="-2"/>
          <a:stretch/>
        </p:blipFill>
        <p:spPr>
          <a:xfrm>
            <a:off x="2751878" y="217189"/>
            <a:ext cx="4401776" cy="3930978"/>
          </a:xfrm>
          <a:prstGeom prst="rect">
            <a:avLst/>
          </a:prstGeo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910EAAB4-3ADB-6C4E-0B1E-86A49DB517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80" r="-1" b="8768"/>
          <a:stretch/>
        </p:blipFill>
        <p:spPr>
          <a:xfrm>
            <a:off x="7648939" y="320511"/>
            <a:ext cx="4220963" cy="393097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271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01C8F1-B705-1773-6C5C-F5DAD27B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316622" cy="201506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u="sng" kern="1200" dirty="0">
                <a:solidFill>
                  <a:srgbClr val="00B050"/>
                </a:solidFill>
                <a:latin typeface="Arial Nova"/>
              </a:rPr>
              <a:t>UTESTEDET VÅRT </a:t>
            </a:r>
            <a:r>
              <a:rPr lang="en-US" sz="3600" b="1" u="sng" kern="1200" dirty="0" err="1">
                <a:solidFill>
                  <a:srgbClr val="00B050"/>
                </a:solidFill>
                <a:latin typeface="Arial Nova"/>
              </a:rPr>
              <a:t>i</a:t>
            </a:r>
            <a:r>
              <a:rPr lang="en-US" sz="3600" b="1" u="sng" kern="1200" dirty="0">
                <a:solidFill>
                  <a:srgbClr val="00B050"/>
                </a:solidFill>
                <a:latin typeface="Arial Nova"/>
              </a:rPr>
              <a:t> </a:t>
            </a:r>
            <a:r>
              <a:rPr lang="en-US" sz="3600" b="1" u="sng" kern="1200" dirty="0" err="1">
                <a:solidFill>
                  <a:srgbClr val="00B050"/>
                </a:solidFill>
                <a:latin typeface="Arial Nova"/>
              </a:rPr>
              <a:t>mørket</a:t>
            </a:r>
            <a:r>
              <a:rPr lang="en-US" sz="3600" b="1" u="sng" kern="1200" dirty="0">
                <a:solidFill>
                  <a:srgbClr val="00B050"/>
                </a:solidFill>
                <a:latin typeface="Arial Nova"/>
              </a:rPr>
              <a:t>.</a:t>
            </a:r>
            <a:br>
              <a:rPr lang="en-US" sz="3600" b="1" u="sng" kern="1200" dirty="0">
                <a:solidFill>
                  <a:srgbClr val="00B050"/>
                </a:solidFill>
                <a:latin typeface="Arial Nova"/>
              </a:rPr>
            </a:br>
            <a:r>
              <a:rPr lang="en-US" sz="3600" b="1" kern="1200" dirty="0">
                <a:latin typeface="Arial Nova"/>
              </a:rPr>
              <a:t>Vi er jo </a:t>
            </a:r>
            <a:r>
              <a:rPr lang="en-US" sz="3600" b="1" kern="1200" dirty="0" err="1">
                <a:latin typeface="Arial Nova"/>
              </a:rPr>
              <a:t>en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ute-speidergruppe</a:t>
            </a:r>
            <a:r>
              <a:rPr lang="en-US" sz="3600" b="1" kern="1200" dirty="0">
                <a:latin typeface="Arial Nova"/>
              </a:rPr>
              <a:t>, men </a:t>
            </a:r>
            <a:br>
              <a:rPr lang="en-US" sz="3600" b="1" kern="1200" dirty="0">
                <a:latin typeface="Arial Nova"/>
              </a:rPr>
            </a:br>
            <a:r>
              <a:rPr lang="en-US" sz="3600" b="1" kern="1200" dirty="0">
                <a:latin typeface="Arial Nova"/>
              </a:rPr>
              <a:t>vi </a:t>
            </a:r>
            <a:r>
              <a:rPr lang="en-US" sz="3600" b="1" kern="1200" dirty="0" err="1">
                <a:latin typeface="Arial Nova"/>
              </a:rPr>
              <a:t>mistet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utestedet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vårt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Reiret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før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jul.</a:t>
            </a:r>
            <a:r>
              <a:rPr lang="en-US" sz="3600" b="1" kern="1200" dirty="0">
                <a:latin typeface="Arial Nova"/>
              </a:rPr>
              <a:t>  Vi </a:t>
            </a:r>
            <a:r>
              <a:rPr lang="en-US" sz="3600" b="1" kern="1200" dirty="0" err="1">
                <a:latin typeface="Arial Nova"/>
              </a:rPr>
              <a:t>har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funnet</a:t>
            </a:r>
            <a:r>
              <a:rPr lang="en-US" sz="3600" b="1" kern="1200" dirty="0">
                <a:latin typeface="Arial Nova"/>
              </a:rPr>
              <a:t> et </a:t>
            </a:r>
            <a:r>
              <a:rPr lang="en-US" sz="3600" b="1" kern="1200" dirty="0" err="1">
                <a:latin typeface="Arial Nova"/>
              </a:rPr>
              <a:t>midlertidig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utested</a:t>
            </a:r>
            <a:r>
              <a:rPr lang="en-US" sz="3600" b="1" kern="1200" dirty="0">
                <a:latin typeface="Arial Nova"/>
              </a:rPr>
              <a:t>, </a:t>
            </a:r>
            <a:r>
              <a:rPr lang="en-US" sz="3600" b="1" kern="1200" dirty="0" err="1">
                <a:latin typeface="Arial Nova"/>
              </a:rPr>
              <a:t>mens</a:t>
            </a:r>
            <a:r>
              <a:rPr lang="en-US" sz="3600" b="1" kern="1200" dirty="0">
                <a:latin typeface="Arial Nova"/>
              </a:rPr>
              <a:t> vi venter </a:t>
            </a:r>
            <a:r>
              <a:rPr lang="en-US" sz="3600" b="1" kern="1200" dirty="0" err="1">
                <a:latin typeface="Arial Nova"/>
              </a:rPr>
              <a:t>på</a:t>
            </a:r>
            <a:r>
              <a:rPr lang="en-US" sz="3600" b="1" kern="1200" dirty="0">
                <a:latin typeface="Arial Nova"/>
              </a:rPr>
              <a:t> det </a:t>
            </a:r>
            <a:r>
              <a:rPr lang="en-US" sz="3600" b="1" kern="1200" dirty="0" err="1">
                <a:latin typeface="Arial Nova"/>
              </a:rPr>
              <a:t>perfekte</a:t>
            </a:r>
            <a:r>
              <a:rPr lang="en-US" sz="3600" b="1" kern="1200" dirty="0">
                <a:latin typeface="Arial Nova"/>
              </a:rPr>
              <a:t> </a:t>
            </a:r>
            <a:r>
              <a:rPr lang="en-US" sz="3600" b="1" kern="1200" dirty="0" err="1">
                <a:latin typeface="Arial Nova"/>
              </a:rPr>
              <a:t>utested</a:t>
            </a:r>
            <a:r>
              <a:rPr lang="en-US" sz="3600" b="1" kern="1200" dirty="0">
                <a:latin typeface="Arial Nova"/>
              </a:rPr>
              <a:t>.</a:t>
            </a:r>
            <a:endParaRPr lang="en-US" sz="3600" b="1" kern="1200">
              <a:latin typeface="Arial Nova"/>
              <a:cs typeface="Calibri Light"/>
            </a:endParaRPr>
          </a:p>
        </p:txBody>
      </p:sp>
      <p:pic>
        <p:nvPicPr>
          <p:cNvPr id="4" name="Bilde 4" descr="Et bilde som inneholder person, natur&#10;&#10;Automatisk generert beskrivelse">
            <a:extLst>
              <a:ext uri="{FF2B5EF4-FFF2-40B4-BE49-F238E27FC236}">
                <a16:creationId xmlns:a16="http://schemas.microsoft.com/office/drawing/2014/main" id="{13313875-6EC9-9F77-A1E9-DD0A7A20C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3" r="20458" b="-1"/>
          <a:stretch/>
        </p:blipFill>
        <p:spPr>
          <a:xfrm rot="5400000">
            <a:off x="-91440" y="91440"/>
            <a:ext cx="4242816" cy="4059936"/>
          </a:xfrm>
          <a:prstGeom prst="rect">
            <a:avLst/>
          </a:prstGeom>
        </p:spPr>
      </p:pic>
      <p:pic>
        <p:nvPicPr>
          <p:cNvPr id="5" name="Bilde 5" descr="Et bilde som inneholder person&#10;&#10;Automatisk generert beskrivelse">
            <a:extLst>
              <a:ext uri="{FF2B5EF4-FFF2-40B4-BE49-F238E27FC236}">
                <a16:creationId xmlns:a16="http://schemas.microsoft.com/office/drawing/2014/main" id="{A8DA2086-27B2-F952-AB20-F64C3FF4B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1" r="17288"/>
          <a:stretch/>
        </p:blipFill>
        <p:spPr>
          <a:xfrm rot="5400000">
            <a:off x="4000533" y="89948"/>
            <a:ext cx="4242816" cy="4062918"/>
          </a:xfrm>
          <a:prstGeom prst="rect">
            <a:avLst/>
          </a:prstGeom>
        </p:spPr>
      </p:pic>
      <p:pic>
        <p:nvPicPr>
          <p:cNvPr id="6" name="Bilde 6" descr="Et bilde som inneholder person, peis, mørk, matlaging&#10;&#10;Automatisk generert beskrivelse">
            <a:extLst>
              <a:ext uri="{FF2B5EF4-FFF2-40B4-BE49-F238E27FC236}">
                <a16:creationId xmlns:a16="http://schemas.microsoft.com/office/drawing/2014/main" id="{A735A088-D4C0-1FA6-9A02-5A440A513A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621" b="-1"/>
          <a:stretch/>
        </p:blipFill>
        <p:spPr>
          <a:xfrm rot="5400000">
            <a:off x="8040624" y="91440"/>
            <a:ext cx="4242816" cy="4059936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8">
            <a:extLst>
              <a:ext uri="{FF2B5EF4-FFF2-40B4-BE49-F238E27FC236}">
                <a16:creationId xmlns:a16="http://schemas.microsoft.com/office/drawing/2014/main" id="{094CCC6E-2B54-FA49-4F19-8FAADA639F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7" r="3607" b="-3"/>
          <a:stretch/>
        </p:blipFill>
        <p:spPr>
          <a:xfrm>
            <a:off x="10679662" y="5292884"/>
            <a:ext cx="1508761" cy="15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50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DB13AFB-0342-81EA-67D3-B875264C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95" y="637523"/>
            <a:ext cx="4496476" cy="138673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100" b="1" kern="1200" dirty="0" err="1">
                <a:solidFill>
                  <a:srgbClr val="FFFFFF"/>
                </a:solidFill>
                <a:latin typeface="Arial Nova"/>
              </a:rPr>
              <a:t>T</a:t>
            </a:r>
            <a:r>
              <a:rPr lang="en-US" sz="3600" b="1" kern="1200" dirty="0" err="1">
                <a:solidFill>
                  <a:srgbClr val="FFFFFF"/>
                </a:solidFill>
                <a:latin typeface="Arial Nova"/>
              </a:rPr>
              <a:t>roppskonkurranse</a:t>
            </a:r>
            <a:r>
              <a:rPr lang="en-US" sz="3600" b="1" kern="1200" dirty="0">
                <a:solidFill>
                  <a:srgbClr val="FFFFFF"/>
                </a:solidFill>
                <a:latin typeface="Arial Nova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Arial Nova"/>
              </a:rPr>
              <a:t>på</a:t>
            </a:r>
            <a:r>
              <a:rPr lang="en-US" sz="3600" b="1" kern="1200" dirty="0">
                <a:solidFill>
                  <a:srgbClr val="FFFFFF"/>
                </a:solidFill>
                <a:latin typeface="Arial Nova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Arial Nova"/>
              </a:rPr>
              <a:t>utestedet</a:t>
            </a:r>
            <a:r>
              <a:rPr lang="en-US" sz="3600" b="1" kern="1200" dirty="0">
                <a:solidFill>
                  <a:srgbClr val="FFFFFF"/>
                </a:solidFill>
                <a:latin typeface="Arial Nova"/>
              </a:rPr>
              <a:t>.</a:t>
            </a:r>
            <a:br>
              <a:rPr lang="en-US" sz="3600" b="1" dirty="0">
                <a:solidFill>
                  <a:srgbClr val="FFFFFF"/>
                </a:solidFill>
                <a:latin typeface="Arial Nova"/>
              </a:rPr>
            </a:br>
            <a:r>
              <a:rPr lang="en-US" sz="3600" b="1" dirty="0">
                <a:solidFill>
                  <a:srgbClr val="FFFFFF"/>
                </a:solidFill>
                <a:latin typeface="Arial Nova"/>
                <a:cs typeface="Calibri Light"/>
              </a:rPr>
              <a:t>Det var </a:t>
            </a:r>
            <a:r>
              <a:rPr lang="en-US" sz="3600" b="1" dirty="0" err="1">
                <a:solidFill>
                  <a:srgbClr val="FFFFFF"/>
                </a:solidFill>
                <a:latin typeface="Arial Nova"/>
                <a:cs typeface="Calibri Light"/>
              </a:rPr>
              <a:t>ille</a:t>
            </a:r>
            <a:r>
              <a:rPr lang="en-US" sz="3600" b="1" dirty="0">
                <a:solidFill>
                  <a:srgbClr val="FFFFFF"/>
                </a:solidFill>
                <a:latin typeface="Arial Nova"/>
                <a:cs typeface="Calibri Light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 Nova"/>
                <a:cs typeface="Calibri Light"/>
              </a:rPr>
              <a:t>mørkt</a:t>
            </a:r>
            <a:r>
              <a:rPr lang="en-US" sz="3600" b="1" dirty="0">
                <a:solidFill>
                  <a:srgbClr val="FFFFFF"/>
                </a:solidFill>
                <a:latin typeface="Arial Nova"/>
                <a:cs typeface="Calibri Light"/>
              </a:rPr>
              <a:t>.</a:t>
            </a:r>
            <a:endParaRPr lang="en-US" sz="3600" b="1" kern="1200" dirty="0">
              <a:solidFill>
                <a:srgbClr val="FFFFFF"/>
              </a:solidFill>
              <a:latin typeface="Arial Nova"/>
              <a:cs typeface="Calibri Light"/>
            </a:endParaRPr>
          </a:p>
        </p:txBody>
      </p:sp>
      <p:pic>
        <p:nvPicPr>
          <p:cNvPr id="8" name="Bilde 8" descr="Et bilde som inneholder brann, utendørs, hydrant, røyk&#10;&#10;Automatisk generert beskrivelse">
            <a:extLst>
              <a:ext uri="{FF2B5EF4-FFF2-40B4-BE49-F238E27FC236}">
                <a16:creationId xmlns:a16="http://schemas.microsoft.com/office/drawing/2014/main" id="{3E1B2B95-D83D-4A5B-2AF4-BDAED0AD3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9" r="18501" b="-3"/>
          <a:stretch/>
        </p:blipFill>
        <p:spPr>
          <a:xfrm rot="5400000">
            <a:off x="5078418" y="214305"/>
            <a:ext cx="2012328" cy="2232661"/>
          </a:xfrm>
          <a:prstGeom prst="rect">
            <a:avLst/>
          </a:prstGeom>
        </p:spPr>
      </p:pic>
      <p:pic>
        <p:nvPicPr>
          <p:cNvPr id="7" name="Bilde 7" descr="Et bilde som inneholder utendørs, mørk, natur, natt&#10;&#10;Automatisk generert beskrivelse">
            <a:extLst>
              <a:ext uri="{FF2B5EF4-FFF2-40B4-BE49-F238E27FC236}">
                <a16:creationId xmlns:a16="http://schemas.microsoft.com/office/drawing/2014/main" id="{83C8F51F-EC99-9BD8-5A22-E5621E4DB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2" r="28666" b="-3"/>
          <a:stretch/>
        </p:blipFill>
        <p:spPr>
          <a:xfrm rot="5400000">
            <a:off x="7393902" y="217575"/>
            <a:ext cx="2026371" cy="2232662"/>
          </a:xfrm>
          <a:prstGeom prst="rect">
            <a:avLst/>
          </a:prstGeom>
        </p:spPr>
      </p:pic>
      <p:pic>
        <p:nvPicPr>
          <p:cNvPr id="4" name="Bilde 4" descr="Et bilde som inneholder person, natur, brann, stearinlys&#10;&#10;Automatisk generert beskrivelse">
            <a:extLst>
              <a:ext uri="{FF2B5EF4-FFF2-40B4-BE49-F238E27FC236}">
                <a16:creationId xmlns:a16="http://schemas.microsoft.com/office/drawing/2014/main" id="{7C339EC0-04A9-4B02-83ED-AF0B4518F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9" r="28722" b="-6"/>
          <a:stretch/>
        </p:blipFill>
        <p:spPr>
          <a:xfrm rot="5400000">
            <a:off x="9736373" y="214696"/>
            <a:ext cx="2013766" cy="2251026"/>
          </a:xfrm>
          <a:prstGeom prst="rect">
            <a:avLst/>
          </a:prstGeom>
        </p:spPr>
      </p:pic>
      <p:pic>
        <p:nvPicPr>
          <p:cNvPr id="10" name="Bilde 8">
            <a:extLst>
              <a:ext uri="{FF2B5EF4-FFF2-40B4-BE49-F238E27FC236}">
                <a16:creationId xmlns:a16="http://schemas.microsoft.com/office/drawing/2014/main" id="{9769CA8C-6BEE-1F73-CC1E-1CA7835929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9024"/>
          <a:stretch/>
        </p:blipFill>
        <p:spPr>
          <a:xfrm>
            <a:off x="475027" y="5192987"/>
            <a:ext cx="1263373" cy="1156087"/>
          </a:xfrm>
          <a:prstGeom prst="rect">
            <a:avLst/>
          </a:prstGeom>
        </p:spPr>
      </p:pic>
      <p:sp>
        <p:nvSpPr>
          <p:cNvPr id="41" name="Rectangle 35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5" descr="Et bilde som inneholder person, stearinlys&#10;&#10;Automatisk generert beskrivelse">
            <a:extLst>
              <a:ext uri="{FF2B5EF4-FFF2-40B4-BE49-F238E27FC236}">
                <a16:creationId xmlns:a16="http://schemas.microsoft.com/office/drawing/2014/main" id="{E96239C3-9907-5D9F-D956-53377497FC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65" r="18648" b="-6"/>
          <a:stretch/>
        </p:blipFill>
        <p:spPr>
          <a:xfrm rot="5400000">
            <a:off x="9744044" y="2300620"/>
            <a:ext cx="1998429" cy="2251025"/>
          </a:xfrm>
          <a:prstGeom prst="rect">
            <a:avLst/>
          </a:prstGeom>
        </p:spPr>
      </p:pic>
      <p:pic>
        <p:nvPicPr>
          <p:cNvPr id="6" name="Bilde 6" descr="Et bilde som inneholder person&#10;&#10;Automatisk generert beskrivelse">
            <a:extLst>
              <a:ext uri="{FF2B5EF4-FFF2-40B4-BE49-F238E27FC236}">
                <a16:creationId xmlns:a16="http://schemas.microsoft.com/office/drawing/2014/main" id="{0BB8412F-4A6B-6900-F3A0-473FC11A1A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148" b="-6"/>
          <a:stretch/>
        </p:blipFill>
        <p:spPr>
          <a:xfrm rot="5400000">
            <a:off x="9725075" y="4392587"/>
            <a:ext cx="2036361" cy="2251024"/>
          </a:xfrm>
          <a:prstGeom prst="rect">
            <a:avLst/>
          </a:prstGeom>
        </p:spPr>
      </p:pic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D05516EE-8898-EC16-4912-7029DAD37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945034"/>
              </p:ext>
            </p:extLst>
          </p:nvPr>
        </p:nvGraphicFramePr>
        <p:xfrm>
          <a:off x="5262159" y="2758930"/>
          <a:ext cx="3944010" cy="345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68336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0E661F3-3B11-71D9-4F60-77A8CD11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353160"/>
            <a:ext cx="7091300" cy="898581"/>
          </a:xfrm>
        </p:spPr>
        <p:txBody>
          <a:bodyPr anchor="ctr">
            <a:normAutofit/>
          </a:bodyPr>
          <a:lstStyle/>
          <a:p>
            <a:pPr algn="l"/>
            <a:r>
              <a:rPr lang="nb-NO" sz="4000">
                <a:solidFill>
                  <a:srgbClr val="FFFFFF"/>
                </a:solidFill>
                <a:latin typeface="Arial Nova"/>
                <a:cs typeface="Calibri Light"/>
              </a:rPr>
              <a:t>TUSEN TAKK FOR OSS.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2794D13-E9F4-7716-69BD-AC782DD25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1507" y="387224"/>
            <a:ext cx="3291839" cy="830453"/>
          </a:xfrm>
        </p:spPr>
        <p:txBody>
          <a:bodyPr anchor="ctr">
            <a:normAutofit/>
          </a:bodyPr>
          <a:lstStyle/>
          <a:p>
            <a:pPr algn="l"/>
            <a:endParaRPr lang="nb-NO" sz="2000">
              <a:solidFill>
                <a:srgbClr val="FFFFFF"/>
              </a:solidFill>
            </a:endParaRPr>
          </a:p>
        </p:txBody>
      </p:sp>
      <p:pic>
        <p:nvPicPr>
          <p:cNvPr id="5" name="Bilde 5" descr="Et bilde som inneholder tekst, gress, tre, utendørs&#10;&#10;Automatisk generert beskrivelse">
            <a:extLst>
              <a:ext uri="{FF2B5EF4-FFF2-40B4-BE49-F238E27FC236}">
                <a16:creationId xmlns:a16="http://schemas.microsoft.com/office/drawing/2014/main" id="{AF4646F0-C933-DD08-F97E-F82B2B7C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4" y="1965298"/>
            <a:ext cx="11717867" cy="4326568"/>
          </a:xfrm>
          <a:prstGeom prst="rect">
            <a:avLst/>
          </a:prstGeom>
        </p:spPr>
      </p:pic>
      <p:pic>
        <p:nvPicPr>
          <p:cNvPr id="4" name="Grafikk 4" descr="Omsorg kontur">
            <a:extLst>
              <a:ext uri="{FF2B5EF4-FFF2-40B4-BE49-F238E27FC236}">
                <a16:creationId xmlns:a16="http://schemas.microsoft.com/office/drawing/2014/main" id="{0E0E3CEC-8EAC-F1A3-E901-ED9B769C5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979" y="151374"/>
            <a:ext cx="1259798" cy="12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VELKOMMEN TIL OSS. Fossekallen speidergruppe stiftet 25 mars 1980 av Jan og Unni Lunde.</vt:lpstr>
      <vt:lpstr>SPEIDERLOKALET VÅRT PÅ FLATEBY.</vt:lpstr>
      <vt:lpstr>Vi har en stor sal til småspeidermøter, førerpatruljemøter og troppsmøter.  Vi leier ut innimellom.  Her har vi også et ganske  ny - oppusset  kjøkken.  I underetasjen har vi utstyrslager og  toaletter.</vt:lpstr>
      <vt:lpstr>Vi har også 4 patruljerom til  Ørn, grevling, piggsvin og rådyrpatruljen.</vt:lpstr>
      <vt:lpstr>Etter nyttår har vi begynt med patruljetavle for å motivere speiderne våre. Kjempespennende å følge med på troppskonkurranser.</vt:lpstr>
      <vt:lpstr>UTESTEDET VÅRT i mørket. Vi er jo en ute-speidergruppe, men  vi mistet utestedet vårt Reiret før jul.  Vi har funnet et midlertidig utested, mens vi venter på det perfekte utested.</vt:lpstr>
      <vt:lpstr>Troppskonkurranse på utestedet. Det var ille mørkt.</vt:lpstr>
      <vt:lpstr>TUSEN TAKK FOR OSS.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382</cp:revision>
  <dcterms:created xsi:type="dcterms:W3CDTF">2023-02-03T04:30:16Z</dcterms:created>
  <dcterms:modified xsi:type="dcterms:W3CDTF">2023-02-03T19:01:13Z</dcterms:modified>
</cp:coreProperties>
</file>